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tmp"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40"/>
  </p:notesMasterIdLst>
  <p:handoutMasterIdLst>
    <p:handoutMasterId r:id="rId41"/>
  </p:handoutMasterIdLst>
  <p:sldIdLst>
    <p:sldId id="256" r:id="rId2"/>
    <p:sldId id="257" r:id="rId3"/>
    <p:sldId id="258" r:id="rId4"/>
    <p:sldId id="259" r:id="rId5"/>
    <p:sldId id="265" r:id="rId6"/>
    <p:sldId id="260" r:id="rId7"/>
    <p:sldId id="261" r:id="rId8"/>
    <p:sldId id="262" r:id="rId9"/>
    <p:sldId id="263" r:id="rId10"/>
    <p:sldId id="264" r:id="rId11"/>
    <p:sldId id="266" r:id="rId12"/>
    <p:sldId id="267" r:id="rId13"/>
    <p:sldId id="294" r:id="rId14"/>
    <p:sldId id="268" r:id="rId15"/>
    <p:sldId id="269" r:id="rId16"/>
    <p:sldId id="270" r:id="rId17"/>
    <p:sldId id="271" r:id="rId18"/>
    <p:sldId id="272" r:id="rId19"/>
    <p:sldId id="273" r:id="rId20"/>
    <p:sldId id="274" r:id="rId21"/>
    <p:sldId id="275" r:id="rId22"/>
    <p:sldId id="276" r:id="rId23"/>
    <p:sldId id="277" r:id="rId24"/>
    <p:sldId id="278" r:id="rId25"/>
    <p:sldId id="290" r:id="rId26"/>
    <p:sldId id="279" r:id="rId27"/>
    <p:sldId id="281" r:id="rId28"/>
    <p:sldId id="282" r:id="rId29"/>
    <p:sldId id="283" r:id="rId30"/>
    <p:sldId id="284" r:id="rId31"/>
    <p:sldId id="291" r:id="rId32"/>
    <p:sldId id="292" r:id="rId33"/>
    <p:sldId id="293" r:id="rId34"/>
    <p:sldId id="285" r:id="rId35"/>
    <p:sldId id="286" r:id="rId36"/>
    <p:sldId id="288" r:id="rId37"/>
    <p:sldId id="289" r:id="rId38"/>
    <p:sldId id="287" r:id="rId39"/>
  </p:sldIdLst>
  <p:sldSz cx="9144000" cy="6858000" type="screen4x3"/>
  <p:notesSz cx="6858000" cy="9144000"/>
  <p:embeddedFontLst>
    <p:embeddedFont>
      <p:font typeface="Consolas" panose="020B0609020204030204" pitchFamily="49" charset="0"/>
      <p:regular r:id="rId42"/>
      <p:bold r:id="rId43"/>
      <p:italic r:id="rId44"/>
      <p:boldItalic r:id="rId45"/>
    </p:embeddedFont>
    <p:embeddedFont>
      <p:font typeface="Bodoni MT" panose="02070603080606020203" pitchFamily="18" charset="0"/>
      <p:regular r:id="rId46"/>
      <p:bold r:id="rId47"/>
      <p:italic r:id="rId48"/>
      <p:boldItalic r:id="rId49"/>
    </p:embeddedFont>
    <p:embeddedFont>
      <p:font typeface="Segoe UI Semilight" panose="020B0402040204020203" pitchFamily="34" charset="0"/>
      <p:regular r:id="rId50"/>
      <p:italic r:id="rId51"/>
    </p:embeddedFont>
    <p:embeddedFont>
      <p:font typeface="Segoe UI Light" panose="020B0502040204020203" pitchFamily="34" charset="0"/>
      <p:regular r:id="rId52"/>
      <p:italic r:id="rId53"/>
    </p:embeddedFont>
    <p:embeddedFont>
      <p:font typeface="Segoe UI" panose="020B0502040204020203" pitchFamily="34" charset="0"/>
      <p:regular r:id="rId54"/>
      <p:bold r:id="rId55"/>
      <p:italic r:id="rId56"/>
      <p:boldItalic r:id="rId57"/>
    </p:embeddedFont>
    <p:embeddedFont>
      <p:font typeface="Calibri" panose="020F0502020204030204" pitchFamily="34" charset="0"/>
      <p:regular r:id="rId58"/>
      <p:bold r:id="rId59"/>
      <p:italic r:id="rId60"/>
      <p:boldItalic r:id="rId61"/>
    </p:embeddedFont>
    <p:embeddedFont>
      <p:font typeface="Verdana" panose="020B0604030504040204" pitchFamily="34" charset="0"/>
      <p:regular r:id="rId62"/>
      <p:bold r:id="rId63"/>
      <p:italic r:id="rId64"/>
      <p:boldItalic r:id="rId65"/>
    </p:embeddedFont>
    <p:embeddedFont>
      <p:font typeface="Segoe UI Semibold" panose="020B0702040204020203" pitchFamily="34" charset="0"/>
      <p:bold r:id="rId66"/>
      <p:boldItalic r:id="rId67"/>
    </p:embeddedFont>
    <p:embeddedFont>
      <p:font typeface="Trebuchet MS" panose="020B0603020202020204" pitchFamily="34" charset="0"/>
      <p:regular r:id="rId68"/>
      <p:bold r:id="rId69"/>
      <p:italic r:id="rId70"/>
      <p:boldItalic r:id="rId71"/>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7AB0F2"/>
    <a:srgbClr val="669900"/>
    <a:srgbClr val="3399FF"/>
    <a:srgbClr val="9A5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267" autoAdjust="0"/>
  </p:normalViewPr>
  <p:slideViewPr>
    <p:cSldViewPr snapToGrid="0">
      <p:cViewPr varScale="1">
        <p:scale>
          <a:sx n="78" d="100"/>
          <a:sy n="78" d="100"/>
        </p:scale>
        <p:origin x="1284" y="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68" Type="http://schemas.openxmlformats.org/officeDocument/2006/relationships/font" Target="fonts/font27.fntdata"/><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font" Target="fonts/font3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font" Target="fonts/font25.fntdata"/><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font" Target="fonts/font10.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font" Target="fonts/font26.fntdata"/><Relationship Id="rId20" Type="http://schemas.openxmlformats.org/officeDocument/2006/relationships/slide" Target="slides/slide19.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font" Target="fonts/font29.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unplanned work</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6FD0-4F0F-A8C3-A5F9162FE51E}"/>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6FD0-4F0F-A8C3-A5F9162FE51E}"/>
              </c:ext>
            </c:extLst>
          </c:dPt>
          <c:cat>
            <c:numRef>
              <c:f>Sheet1!$A$2:$A$5</c:f>
              <c:numCache>
                <c:formatCode>General</c:formatCode>
                <c:ptCount val="4"/>
              </c:numCache>
            </c:numRef>
          </c:cat>
          <c:val>
            <c:numRef>
              <c:f>Sheet1!$B$2:$B$5</c:f>
              <c:numCache>
                <c:formatCode>General</c:formatCode>
                <c:ptCount val="4"/>
                <c:pt idx="0">
                  <c:v>22</c:v>
                </c:pt>
                <c:pt idx="1">
                  <c:v>78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29</c:v>
                </c:pt>
                <c:pt idx="1">
                  <c:v>73</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50</c:v>
                </c:pt>
                <c:pt idx="1">
                  <c:v>50</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spPr>
            <a:ln w="3175">
              <a:solidFill>
                <a:schemeClr val="bg1"/>
              </a:solidFill>
            </a:ln>
          </c:spPr>
          <c:dPt>
            <c:idx val="0"/>
            <c:bubble3D val="0"/>
            <c:spPr>
              <a:solidFill>
                <a:schemeClr val="bg1">
                  <a:alpha val="50000"/>
                </a:schemeClr>
              </a:solidFill>
              <a:ln w="3175">
                <a:solidFill>
                  <a:schemeClr val="bg1"/>
                </a:solidFill>
              </a:ln>
              <a:effectLst/>
            </c:spPr>
            <c:extLst>
              <c:ext xmlns:c16="http://schemas.microsoft.com/office/drawing/2014/chart" uri="{C3380CC4-5D6E-409C-BE32-E72D297353CC}">
                <c16:uniqueId val="{00000002-54F2-4840-AB27-1B98BC5B464B}"/>
              </c:ext>
            </c:extLst>
          </c:dPt>
          <c:dPt>
            <c:idx val="1"/>
            <c:bubble3D val="0"/>
            <c:spPr>
              <a:solidFill>
                <a:schemeClr val="bg1">
                  <a:alpha val="85000"/>
                </a:schemeClr>
              </a:solidFill>
              <a:ln w="3175">
                <a:solidFill>
                  <a:schemeClr val="bg1"/>
                </a:solidFill>
              </a:ln>
              <a:effectLst/>
            </c:spPr>
            <c:extLst>
              <c:ext xmlns:c16="http://schemas.microsoft.com/office/drawing/2014/chart" uri="{C3380CC4-5D6E-409C-BE32-E72D297353CC}">
                <c16:uniqueId val="{00000001-54F2-4840-AB27-1B98BC5B464B}"/>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C15C-479D-804F-9E4EB025204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C15C-479D-804F-9E4EB0252044}"/>
              </c:ext>
            </c:extLst>
          </c:dPt>
          <c:cat>
            <c:numRef>
              <c:f>Sheet1!$A$2:$A$5</c:f>
              <c:numCache>
                <c:formatCode>General</c:formatCode>
                <c:ptCount val="4"/>
              </c:numCache>
            </c:numRef>
          </c:cat>
          <c:val>
            <c:numRef>
              <c:f>Sheet1!$B$2:$B$5</c:f>
              <c:numCache>
                <c:formatCode>General</c:formatCode>
                <c:ptCount val="4"/>
                <c:pt idx="0">
                  <c:v>75.2</c:v>
                </c:pt>
                <c:pt idx="1">
                  <c:v>24.8</c:v>
                </c:pt>
              </c:numCache>
            </c:numRef>
          </c:val>
          <c:extLst>
            <c:ext xmlns:c16="http://schemas.microsoft.com/office/drawing/2014/chart" uri="{C3380CC4-5D6E-409C-BE32-E72D297353CC}">
              <c16:uniqueId val="{00000000-54F2-4840-AB27-1B98BC5B464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5/12/2018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5/12/2018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http://aka.ms/certification/70-534</a:t>
            </a:r>
            <a:r>
              <a:rPr lang="en-US" sz="1100"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https://mslibrary.measureup.com/</a:t>
            </a:r>
          </a:p>
          <a:p>
            <a:endParaRPr lang="en-US" dirty="0"/>
          </a:p>
        </p:txBody>
      </p:sp>
      <p:sp>
        <p:nvSpPr>
          <p:cNvPr id="6" name="Date Placeholder 5"/>
          <p:cNvSpPr>
            <a:spLocks noGrp="1"/>
          </p:cNvSpPr>
          <p:nvPr>
            <p:ph type="dt" idx="12"/>
          </p:nvPr>
        </p:nvSpPr>
        <p:spPr/>
        <p:txBody>
          <a:bodyPr/>
          <a:lstStyle/>
          <a:p>
            <a:fld id="{2A14FA6D-5CC1-477D-A0DC-F2245326A311}" type="datetime1">
              <a:rPr lang="en-US" smtClean="0"/>
              <a:t>5/12/2018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94974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900" dirty="0">
                <a:latin typeface="Segoe UI" panose="020B0502040204020203" pitchFamily="34" charset="0"/>
                <a:cs typeface="Segoe UI" panose="020B0502040204020203" pitchFamily="34" charset="0"/>
              </a:rPr>
              <a:t>Digital-minded organizations are adopting DevOps practices as the vehicle for delivering transformation, and are reaping the benefits from doing so.</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High-performing organizations spend </a:t>
            </a:r>
            <a:r>
              <a:rPr lang="en-US" sz="900" b="1" dirty="0">
                <a:latin typeface="Segoe UI" panose="020B0502040204020203" pitchFamily="34" charset="0"/>
                <a:cs typeface="Segoe UI" panose="020B0502040204020203" pitchFamily="34" charset="0"/>
              </a:rPr>
              <a:t>22 percent less time on unplanned work and rework</a:t>
            </a:r>
            <a:r>
              <a:rPr lang="en-US" sz="900" dirty="0">
                <a:latin typeface="Segoe UI" panose="020B0502040204020203" pitchFamily="34" charset="0"/>
                <a:cs typeface="Segoe UI" panose="020B0502040204020203" pitchFamily="34" charset="0"/>
              </a:rPr>
              <a:t>. As a result, they are able to spend </a:t>
            </a:r>
            <a:r>
              <a:rPr lang="en-US" sz="900" b="1" dirty="0">
                <a:latin typeface="Segoe UI" panose="020B0502040204020203" pitchFamily="34" charset="0"/>
                <a:cs typeface="Segoe UI" panose="020B0502040204020203" pitchFamily="34" charset="0"/>
              </a:rPr>
              <a:t>29 percent more time on new work</a:t>
            </a:r>
            <a:r>
              <a:rPr lang="en-US" sz="900" dirty="0">
                <a:latin typeface="Segoe UI" panose="020B0502040204020203" pitchFamily="34" charset="0"/>
                <a:cs typeface="Segoe UI" panose="020B0502040204020203" pitchFamily="34" charset="0"/>
              </a:rPr>
              <a:t>, such as new features or code. They are able to do this because they build quality into each stage of the development process through the use of continuous delivery practices, instead of retrofitting quality at the end of a development cycle.</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High performers spend </a:t>
            </a:r>
            <a:r>
              <a:rPr lang="en-US" sz="900" b="1" dirty="0">
                <a:latin typeface="Segoe UI" panose="020B0502040204020203" pitchFamily="34" charset="0"/>
                <a:cs typeface="Segoe UI" panose="020B0502040204020203" pitchFamily="34" charset="0"/>
              </a:rPr>
              <a:t>50 percent less time remediating security issues </a:t>
            </a:r>
            <a:r>
              <a:rPr lang="en-US" sz="900" dirty="0">
                <a:latin typeface="Segoe UI" panose="020B0502040204020203" pitchFamily="34" charset="0"/>
                <a:cs typeface="Segoe UI" panose="020B0502040204020203" pitchFamily="34" charset="0"/>
              </a:rPr>
              <a:t>than low performers. By better integrating information security objectives into daily work, teams achieve higher levels of IT performance and build more secure systems. </a:t>
            </a:r>
          </a:p>
          <a:p>
            <a:endParaRPr lang="en-US" sz="900" dirty="0">
              <a:latin typeface="Segoe UI" panose="020B0502040204020203" pitchFamily="34" charset="0"/>
              <a:cs typeface="Segoe UI" panose="020B0502040204020203" pitchFamily="34" charset="0"/>
            </a:endParaRPr>
          </a:p>
          <a:p>
            <a:r>
              <a:rPr lang="en-US" sz="900" dirty="0">
                <a:latin typeface="Segoe UI" panose="020B0502040204020203" pitchFamily="34" charset="0"/>
                <a:cs typeface="Segoe UI" panose="020B0502040204020203" pitchFamily="34" charset="0"/>
              </a:rPr>
              <a:t>And a final differentiator – by adopting DevOps standards and practices, employees are </a:t>
            </a:r>
            <a:r>
              <a:rPr lang="en-US" sz="900" b="1" dirty="0">
                <a:latin typeface="Segoe UI" panose="020B0502040204020203" pitchFamily="34" charset="0"/>
                <a:cs typeface="Segoe UI" panose="020B0502040204020203" pitchFamily="34" charset="0"/>
              </a:rPr>
              <a:t>2.2x more likely to recommend their organization</a:t>
            </a:r>
            <a:r>
              <a:rPr lang="en-US" sz="900" dirty="0">
                <a:latin typeface="Segoe UI" panose="020B0502040204020203" pitchFamily="34" charset="0"/>
                <a:cs typeface="Segoe UI" panose="020B0502040204020203" pitchFamily="34" charset="0"/>
              </a:rPr>
              <a:t> as a great place to work.</a:t>
            </a:r>
          </a:p>
          <a:p>
            <a:endParaRPr lang="en-US" sz="900" dirty="0">
              <a:latin typeface="Segoe UI" panose="020B0502040204020203" pitchFamily="34" charset="0"/>
              <a:cs typeface="Segoe UI" panose="020B0502040204020203" pitchFamily="34" charset="0"/>
            </a:endParaRPr>
          </a:p>
          <a:p>
            <a:pPr defTabSz="951901">
              <a:defRPr/>
            </a:pPr>
            <a:r>
              <a:rPr lang="en-US" sz="900" dirty="0">
                <a:latin typeface="Segoe UI" panose="020B0502040204020203" pitchFamily="34" charset="0"/>
                <a:cs typeface="Segoe UI" panose="020B0502040204020203" pitchFamily="34" charset="0"/>
              </a:rPr>
              <a:t>Source: 2016 State of DevOps Report (Puppet &amp; Dora), survey of 4,600 technical professionals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DD9790-7D12-455A-99BF-733F0150EF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0148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Continuously delivering value is about more than just automating deployments.  You must start at the beginning of your development process - what you plan to deliver and how you plan to get there.  In other words, planning and tracking.</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Planning phase]</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Your project starts with an idea and a plan how to turn this idea into reality. </a:t>
            </a:r>
            <a:endParaRPr lang="en-CA"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Agile </a:t>
            </a:r>
            <a:r>
              <a:rPr lang="en-CA" sz="900" kern="1200" dirty="0">
                <a:solidFill>
                  <a:schemeClr val="tx1"/>
                </a:solidFill>
                <a:effectLst/>
                <a:latin typeface="Segoe UI Light" pitchFamily="34" charset="0"/>
                <a:ea typeface="+mn-ea"/>
                <a:cs typeface="+mn-cs"/>
              </a:rPr>
              <a:t>approaches software development by emphasizing incremental delivery, team collaboration, continual</a:t>
            </a:r>
            <a:r>
              <a:rPr lang="en-CA" sz="900" b="1" kern="1200" dirty="0">
                <a:solidFill>
                  <a:schemeClr val="tx1"/>
                </a:solidFill>
                <a:effectLst/>
                <a:latin typeface="Segoe UI Light" pitchFamily="34" charset="0"/>
                <a:ea typeface="+mn-ea"/>
                <a:cs typeface="+mn-cs"/>
              </a:rPr>
              <a:t> planning, tracking </a:t>
            </a:r>
            <a:r>
              <a:rPr lang="en-CA" sz="900" kern="1200" dirty="0">
                <a:solidFill>
                  <a:schemeClr val="tx1"/>
                </a:solidFill>
                <a:effectLst/>
                <a:latin typeface="Segoe UI Light" pitchFamily="34" charset="0"/>
                <a:ea typeface="+mn-ea"/>
                <a:cs typeface="+mn-cs"/>
              </a:rPr>
              <a:t>and </a:t>
            </a:r>
            <a:r>
              <a:rPr lang="en-CA" sz="900" b="1" kern="1200" dirty="0">
                <a:solidFill>
                  <a:schemeClr val="tx1"/>
                </a:solidFill>
                <a:effectLst/>
                <a:latin typeface="Segoe UI Light" pitchFamily="34" charset="0"/>
                <a:ea typeface="+mn-ea"/>
                <a:cs typeface="+mn-cs"/>
              </a:rPr>
              <a:t>learning</a:t>
            </a:r>
            <a:r>
              <a:rPr lang="en-CA" sz="900" kern="1200" dirty="0">
                <a:solidFill>
                  <a:schemeClr val="tx1"/>
                </a:solidFill>
                <a:effectLst/>
                <a:latin typeface="Segoe UI Light" pitchFamily="34" charset="0"/>
                <a:ea typeface="+mn-ea"/>
                <a:cs typeface="+mn-cs"/>
              </a:rPr>
              <a:t>.</a:t>
            </a: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development and test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Although planning starts the process, the development team turns the ideas into features and capabilities during the development and testing phase.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Your development team will use the practice of </a:t>
            </a:r>
            <a:r>
              <a:rPr lang="en-US" sz="900" b="1" kern="1200" dirty="0">
                <a:solidFill>
                  <a:schemeClr val="tx1"/>
                </a:solidFill>
                <a:effectLst/>
                <a:latin typeface="Segoe UI Light" pitchFamily="34" charset="0"/>
                <a:ea typeface="+mn-ea"/>
                <a:cs typeface="+mn-cs"/>
              </a:rPr>
              <a:t>continuous integration</a:t>
            </a:r>
            <a:r>
              <a:rPr lang="en-US" sz="900" kern="1200" dirty="0">
                <a:solidFill>
                  <a:schemeClr val="tx1"/>
                </a:solidFill>
                <a:effectLst/>
                <a:latin typeface="Segoe UI Light" pitchFamily="34" charset="0"/>
                <a:ea typeface="+mn-ea"/>
                <a:cs typeface="+mn-cs"/>
              </a:rPr>
              <a:t> to merge code and automatically run a build process, including tests, whenever they commits a code change.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release]</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Continuous delivery</a:t>
            </a:r>
            <a:r>
              <a:rPr lang="en-US" sz="900" kern="1200" dirty="0">
                <a:solidFill>
                  <a:schemeClr val="tx1"/>
                </a:solidFill>
                <a:effectLst/>
                <a:latin typeface="Segoe UI Light" pitchFamily="34" charset="0"/>
                <a:ea typeface="+mn-ea"/>
                <a:cs typeface="+mn-cs"/>
              </a:rPr>
              <a:t> will deploy your build to testing, pre-production, staging, and other environments in the release process.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gives you quality gates throughout your release pipeline and increases confidence in your code long before production.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monitor]</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Lastly, you need to watch your solution in production. Effective </a:t>
            </a:r>
            <a:r>
              <a:rPr lang="en-CA" sz="900" kern="1200" dirty="0">
                <a:solidFill>
                  <a:schemeClr val="tx1"/>
                </a:solidFill>
                <a:effectLst/>
                <a:latin typeface="Segoe UI Light" pitchFamily="34" charset="0"/>
                <a:ea typeface="+mn-ea"/>
                <a:cs typeface="+mn-cs"/>
              </a:rPr>
              <a:t>monitoring delivers information about your solution’s performance, usage, and issues. </a:t>
            </a:r>
          </a:p>
          <a:p>
            <a:pPr fontAlgn="base"/>
            <a:r>
              <a:rPr lang="en-US" sz="900" kern="1200" dirty="0">
                <a:solidFill>
                  <a:schemeClr val="tx1"/>
                </a:solidFill>
                <a:effectLst/>
                <a:latin typeface="Segoe UI Light" pitchFamily="34" charset="0"/>
                <a:ea typeface="+mn-ea"/>
                <a:cs typeface="+mn-cs"/>
              </a:rPr>
              <a:t>It’s </a:t>
            </a:r>
            <a:r>
              <a:rPr lang="en-CA" sz="900" kern="1200" dirty="0">
                <a:solidFill>
                  <a:schemeClr val="tx1"/>
                </a:solidFill>
                <a:effectLst/>
                <a:latin typeface="Segoe UI Light" pitchFamily="34" charset="0"/>
                <a:ea typeface="+mn-ea"/>
                <a:cs typeface="+mn-cs"/>
              </a:rPr>
              <a:t>essential to enable DevOps teams to deliver at speed, get feedback from production, and increase customers satisfaction, acquisition and retention.</a:t>
            </a:r>
            <a:r>
              <a:rPr lang="en-US" sz="900" kern="1200" dirty="0">
                <a:solidFill>
                  <a:schemeClr val="tx1"/>
                </a:solidFill>
                <a:effectLst/>
                <a:latin typeface="Segoe UI Light" pitchFamily="34" charset="0"/>
                <a:ea typeface="+mn-ea"/>
                <a:cs typeface="+mn-cs"/>
              </a:rPr>
              <a:t>​</a:t>
            </a:r>
            <a:endParaRPr lang="en-CA" sz="900" kern="1200" dirty="0">
              <a:solidFill>
                <a:schemeClr val="tx1"/>
              </a:solidFill>
              <a:effectLst/>
              <a:latin typeface="Segoe UI Light" pitchFamily="34" charset="0"/>
              <a:ea typeface="+mn-ea"/>
              <a:cs typeface="+mn-cs"/>
            </a:endParaRPr>
          </a:p>
          <a:p>
            <a:pPr fontAlgn="base"/>
            <a:r>
              <a:rPr lang="en-US" sz="900" b="1" i="1"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b="1" kern="1200" dirty="0">
                <a:solidFill>
                  <a:schemeClr val="tx1"/>
                </a:solidFill>
                <a:effectLst/>
                <a:latin typeface="Segoe UI Light" pitchFamily="34" charset="0"/>
                <a:ea typeface="+mn-ea"/>
                <a:cs typeface="+mn-cs"/>
              </a:rPr>
              <a:t>[CLICK – Transition slide to show other products and end with VSTS]</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​Whether you are targeting the cloud, hybrid cloud, or an on-</a:t>
            </a:r>
            <a:r>
              <a:rPr lang="en-US" sz="900" kern="1200" dirty="0" err="1">
                <a:solidFill>
                  <a:schemeClr val="tx1"/>
                </a:solidFill>
                <a:effectLst/>
                <a:latin typeface="Segoe UI Light" pitchFamily="34" charset="0"/>
                <a:ea typeface="+mn-ea"/>
                <a:cs typeface="+mn-cs"/>
              </a:rPr>
              <a:t>prem</a:t>
            </a:r>
            <a:r>
              <a:rPr lang="en-US" sz="900" kern="1200" dirty="0">
                <a:solidFill>
                  <a:schemeClr val="tx1"/>
                </a:solidFill>
                <a:effectLst/>
                <a:latin typeface="Segoe UI Light" pitchFamily="34" charset="0"/>
                <a:ea typeface="+mn-ea"/>
                <a:cs typeface="+mn-cs"/>
              </a:rPr>
              <a:t> environment, </a:t>
            </a:r>
            <a:r>
              <a:rPr lang="en-US" sz="900" b="1" kern="1200" dirty="0">
                <a:solidFill>
                  <a:schemeClr val="tx1"/>
                </a:solidFill>
                <a:effectLst/>
                <a:latin typeface="Segoe UI Light" pitchFamily="34" charset="0"/>
                <a:ea typeface="+mn-ea"/>
                <a:cs typeface="+mn-cs"/>
              </a:rPr>
              <a:t>Visual Studio Team Services, or VSTS, is the recommended Azure DevOps solution</a:t>
            </a:r>
            <a:r>
              <a:rPr lang="en-US" sz="900" kern="1200" dirty="0">
                <a:solidFill>
                  <a:schemeClr val="tx1"/>
                </a:solidFill>
                <a:effectLst/>
                <a:latin typeface="Segoe UI Light" pitchFamily="34" charset="0"/>
                <a:ea typeface="+mn-ea"/>
                <a:cs typeface="+mn-cs"/>
              </a:rPr>
              <a:t>. </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It allows you to plan, monitor, build and deploy to Windows, Unix, Android, or iOS, from .NET, Java, PHP, Python, Ruby, C++, and many other 3</a:t>
            </a:r>
            <a:r>
              <a:rPr lang="en-US" sz="900" kern="1200" baseline="30000" dirty="0">
                <a:solidFill>
                  <a:schemeClr val="tx1"/>
                </a:solidFill>
                <a:effectLst/>
                <a:latin typeface="Segoe UI Light" pitchFamily="34" charset="0"/>
                <a:ea typeface="+mn-ea"/>
                <a:cs typeface="+mn-cs"/>
              </a:rPr>
              <a:t>rd</a:t>
            </a:r>
            <a:r>
              <a:rPr lang="en-US" sz="900" kern="1200" dirty="0">
                <a:solidFill>
                  <a:schemeClr val="tx1"/>
                </a:solidFill>
                <a:effectLst/>
                <a:latin typeface="Segoe UI Light" pitchFamily="34" charset="0"/>
                <a:ea typeface="+mn-ea"/>
                <a:cs typeface="+mn-cs"/>
              </a:rPr>
              <a:t> party and open source products such as Ant, Maven, Gradle, Junit, </a:t>
            </a:r>
            <a:r>
              <a:rPr lang="en-US" sz="900" kern="1200" dirty="0" err="1">
                <a:solidFill>
                  <a:schemeClr val="tx1"/>
                </a:solidFill>
                <a:effectLst/>
                <a:latin typeface="Segoe UI Light" pitchFamily="34" charset="0"/>
                <a:ea typeface="+mn-ea"/>
                <a:cs typeface="+mn-cs"/>
              </a:rPr>
              <a:t>NUnit</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xUnit</a:t>
            </a:r>
            <a:r>
              <a:rPr lang="en-US" sz="900" kern="1200" dirty="0">
                <a:solidFill>
                  <a:schemeClr val="tx1"/>
                </a:solidFill>
                <a:effectLst/>
                <a:latin typeface="Segoe UI Light" pitchFamily="34" charset="0"/>
                <a:ea typeface="+mn-ea"/>
                <a:cs typeface="+mn-cs"/>
              </a:rPr>
              <a:t>, and Jasmine.</a:t>
            </a:r>
            <a:endParaRPr lang="en-CA"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If you cannot find a task needed for your release pipeline, you can build custom tasks that integrate with VSTS and your continuous integration and continuous deployment. </a:t>
            </a:r>
            <a:endParaRPr lang="en-CA" sz="900" kern="1200" dirty="0">
              <a:solidFill>
                <a:schemeClr val="tx1"/>
              </a:solidFill>
              <a:effectLst/>
              <a:latin typeface="Segoe UI Light" pitchFamily="34" charset="0"/>
              <a:ea typeface="+mn-ea"/>
              <a:cs typeface="+mn-cs"/>
            </a:endParaRPr>
          </a:p>
          <a:p>
            <a:endParaRPr lang="en-CA"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5/12/2018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137363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Free and Paid extensions.</a:t>
            </a:r>
          </a:p>
          <a:p>
            <a:r>
              <a:rPr lang="en-US" dirty="0"/>
              <a:t>Jenkins AWS Chef Docker Terraform </a:t>
            </a:r>
            <a:r>
              <a:rPr lang="en-US" dirty="0" err="1"/>
              <a:t>RedGate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5/12/2018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886710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Open links from URL field in multiple tabs and just go through the various sites</a:t>
            </a:r>
          </a:p>
        </p:txBody>
      </p:sp>
      <p:sp>
        <p:nvSpPr>
          <p:cNvPr id="4" name="Slide Number Placeholder 3"/>
          <p:cNvSpPr>
            <a:spLocks noGrp="1"/>
          </p:cNvSpPr>
          <p:nvPr>
            <p:ph type="sldNum" sz="quarter" idx="10"/>
          </p:nvPr>
        </p:nvSpPr>
        <p:spPr/>
        <p:txBody>
          <a:bodyPr/>
          <a:lstStyle/>
          <a:p>
            <a:fld id="{F19E9337-0361-41F3-9C17-1F4FFD1214BA}" type="slidenum">
              <a:rPr lang="en-US" smtClean="0"/>
              <a:t>13</a:t>
            </a:fld>
            <a:endParaRPr lang="en-US" dirty="0"/>
          </a:p>
        </p:txBody>
      </p:sp>
    </p:spTree>
    <p:extLst>
      <p:ext uri="{BB962C8B-B14F-4D97-AF65-F5344CB8AC3E}">
        <p14:creationId xmlns:p14="http://schemas.microsoft.com/office/powerpoint/2010/main" val="3715393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5/12/2018 4:06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4397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5/12/2018 4:06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3978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5/12/2018 4:16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25</a:t>
            </a:fld>
            <a:endParaRPr lang="en-US" altLang="en-US"/>
          </a:p>
        </p:txBody>
      </p:sp>
    </p:spTree>
    <p:extLst>
      <p:ext uri="{BB962C8B-B14F-4D97-AF65-F5344CB8AC3E}">
        <p14:creationId xmlns:p14="http://schemas.microsoft.com/office/powerpoint/2010/main" val="2913381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 </a:t>
            </a:r>
            <a:r>
              <a:rPr lang="en-US" sz="1200" kern="1200" dirty="0">
                <a:solidFill>
                  <a:schemeClr val="tx1"/>
                </a:solidFill>
                <a:latin typeface="+mn-lt"/>
                <a:ea typeface="+mn-ea"/>
                <a:cs typeface="+mn-cs"/>
              </a:rPr>
              <a:t>Help find a way to incorporate security necessities into every aspect of the business; without getting in the way unnecessarily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6ADE6C-1B6B-435D-8521-5097B11251C3}"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229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5/12/2018 4:06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1493D0E-D959-41DC-B704-C29264CEB7B7}"/>
              </a:ext>
            </a:extLst>
          </p:cNvPr>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Key quote: </a:t>
            </a:r>
          </a:p>
          <a:p>
            <a:r>
              <a:rPr lang="en-US" sz="900" b="0" i="0" u="none" strike="noStrike" kern="1200" dirty="0">
                <a:solidFill>
                  <a:schemeClr val="tx1"/>
                </a:solidFill>
                <a:effectLst/>
                <a:latin typeface="Segoe UI Light" pitchFamily="34" charset="0"/>
                <a:ea typeface="+mn-ea"/>
                <a:cs typeface="+mn-cs"/>
              </a:rPr>
              <a:t>The CI/CD process includes Infrastructure as Code, which allows security, networking, storage and compliance to be part of the development life cycle. When code is ready to deploy, it and the infrastructure on which it will run are deployed in tandem. Developers define the entire infrastructure using Azure platform services and open source tooling—Azure Resource Manager, Puppet, Terraform, and Microsoft Visual Studio Team Services.</a:t>
            </a:r>
            <a:endParaRPr lang="en-US" dirty="0"/>
          </a:p>
        </p:txBody>
      </p:sp>
    </p:spTree>
    <p:extLst>
      <p:ext uri="{BB962C8B-B14F-4D97-AF65-F5344CB8AC3E}">
        <p14:creationId xmlns:p14="http://schemas.microsoft.com/office/powerpoint/2010/main" val="3880606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5/12/2018 4:06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AE2E233-F274-42F7-8C26-DA6EB76A3F45}"/>
              </a:ext>
            </a:extLst>
          </p:cNvPr>
          <p:cNvSpPr>
            <a:spLocks noGrp="1"/>
          </p:cNvSpPr>
          <p:nvPr>
            <p:ph type="body" idx="1"/>
          </p:nvPr>
        </p:nvSpPr>
        <p:spPr/>
        <p:txBody>
          <a:bodyPr/>
          <a:lstStyle/>
          <a:p>
            <a:r>
              <a:rPr lang="en-US" dirty="0"/>
              <a:t>Key quote: </a:t>
            </a:r>
          </a:p>
          <a:p>
            <a:r>
              <a:rPr lang="en-US" sz="900" b="0" i="0" u="none" strike="noStrike" kern="1200" dirty="0">
                <a:solidFill>
                  <a:schemeClr val="tx1"/>
                </a:solidFill>
                <a:effectLst/>
                <a:latin typeface="Segoe UI Light" pitchFamily="34" charset="0"/>
                <a:ea typeface="+mn-ea"/>
                <a:cs typeface="+mn-cs"/>
              </a:rPr>
              <a:t>The Microsoft Visual Studio development system is the primary IDE for back-end infrastructure, with Node being used on the front end. To get its code through development and into production as fast as possible, Jet uses a mix of Azure App Service, Azure Web Roles and custom servers, with deployment happening from Jenkins.</a:t>
            </a:r>
            <a:endParaRPr lang="en-US" dirty="0"/>
          </a:p>
        </p:txBody>
      </p:sp>
    </p:spTree>
    <p:extLst>
      <p:ext uri="{BB962C8B-B14F-4D97-AF65-F5344CB8AC3E}">
        <p14:creationId xmlns:p14="http://schemas.microsoft.com/office/powerpoint/2010/main" val="4054663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2</a:t>
            </a:fld>
            <a:endParaRPr lang="en-US"/>
          </a:p>
        </p:txBody>
      </p:sp>
    </p:spTree>
    <p:extLst>
      <p:ext uri="{BB962C8B-B14F-4D97-AF65-F5344CB8AC3E}">
        <p14:creationId xmlns:p14="http://schemas.microsoft.com/office/powerpoint/2010/main" val="830335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5/12/2018 4:06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260EFCF7-A85B-4CFC-BCF6-0E3BA732030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6980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32218" rtl="0" eaLnBrk="1" fontAlgn="auto" latinLnBrk="0" hangingPunct="1">
              <a:lnSpc>
                <a:spcPct val="90000"/>
              </a:lnSpc>
              <a:spcBef>
                <a:spcPts val="0"/>
              </a:spcBef>
              <a:spcAft>
                <a:spcPts val="340"/>
              </a:spcAft>
              <a:buClrTx/>
              <a:buSzTx/>
              <a:buFontTx/>
              <a:buNone/>
              <a:tabLst/>
              <a:defRPr/>
            </a:pPr>
            <a:r>
              <a:rPr lang="en-US" dirty="0"/>
              <a:t>TAKE A PICTURE OF THIS SLIDE!</a:t>
            </a:r>
          </a:p>
          <a:p>
            <a:endParaRPr lang="en-US" dirty="0"/>
          </a:p>
          <a:p>
            <a:r>
              <a:rPr lang="en-US" dirty="0"/>
              <a:t>https://www.amazon.com/Phoenix-Project-DevOps-Helping-Business-ebook/dp/B00AZRBLHO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C21525-FA02-4EFB-9D77-E9C6E69B64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3181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31</a:t>
            </a:fld>
            <a:endParaRPr lang="en-US"/>
          </a:p>
        </p:txBody>
      </p:sp>
    </p:spTree>
    <p:extLst>
      <p:ext uri="{BB962C8B-B14F-4D97-AF65-F5344CB8AC3E}">
        <p14:creationId xmlns:p14="http://schemas.microsoft.com/office/powerpoint/2010/main" val="1534905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32</a:t>
            </a:fld>
            <a:endParaRPr lang="en-US"/>
          </a:p>
        </p:txBody>
      </p:sp>
    </p:spTree>
    <p:extLst>
      <p:ext uri="{BB962C8B-B14F-4D97-AF65-F5344CB8AC3E}">
        <p14:creationId xmlns:p14="http://schemas.microsoft.com/office/powerpoint/2010/main" val="1224369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t>33</a:t>
            </a:fld>
            <a:endParaRPr lang="en-AU"/>
          </a:p>
        </p:txBody>
      </p:sp>
    </p:spTree>
    <p:extLst>
      <p:ext uri="{BB962C8B-B14F-4D97-AF65-F5344CB8AC3E}">
        <p14:creationId xmlns:p14="http://schemas.microsoft.com/office/powerpoint/2010/main" val="1107348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35</a:t>
            </a:fld>
            <a:endParaRPr lang="en-US" dirty="0"/>
          </a:p>
        </p:txBody>
      </p:sp>
    </p:spTree>
    <p:extLst>
      <p:ext uri="{BB962C8B-B14F-4D97-AF65-F5344CB8AC3E}">
        <p14:creationId xmlns:p14="http://schemas.microsoft.com/office/powerpoint/2010/main" val="2117845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TAKE A PICTURE OF THIS SLIDE!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5/12/2018 4:06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5186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5/12/2018 4:06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9602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http://www.gartner.com/webinar/3139617/player?commId=175277&amp;channelId=5500&amp;srcId=1-2973089105 </a:t>
            </a:r>
          </a:p>
        </p:txBody>
      </p:sp>
      <p:sp>
        <p:nvSpPr>
          <p:cNvPr id="4" name="Slide Number Placeholder 3"/>
          <p:cNvSpPr>
            <a:spLocks noGrp="1"/>
          </p:cNvSpPr>
          <p:nvPr>
            <p:ph type="sldNum" sz="quarter" idx="10"/>
          </p:nvPr>
        </p:nvSpPr>
        <p:spPr/>
        <p:txBody>
          <a:bodyPr/>
          <a:lstStyle/>
          <a:p>
            <a:fld id="{A7994216-F9EE-4578-8C57-39E3A4EBAE32}" type="slidenum">
              <a:rPr lang="en-US" smtClean="0"/>
              <a:t>3</a:t>
            </a:fld>
            <a:endParaRPr lang="en-US"/>
          </a:p>
        </p:txBody>
      </p:sp>
    </p:spTree>
    <p:extLst>
      <p:ext uri="{BB962C8B-B14F-4D97-AF65-F5344CB8AC3E}">
        <p14:creationId xmlns:p14="http://schemas.microsoft.com/office/powerpoint/2010/main" val="3712973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5/12/2018 4:06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470957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737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t>6</a:t>
            </a:fld>
            <a:endParaRPr lang="en-US"/>
          </a:p>
        </p:txBody>
      </p:sp>
    </p:spTree>
    <p:extLst>
      <p:ext uri="{BB962C8B-B14F-4D97-AF65-F5344CB8AC3E}">
        <p14:creationId xmlns:p14="http://schemas.microsoft.com/office/powerpoint/2010/main" val="1329858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729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B0854-8EB5-45FC-A687-A4CD8E469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256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2907" indent="-172907">
              <a:buFont typeface="Arial" panose="020B0604020202020204" pitchFamily="34" charset="0"/>
              <a:buChar char="•"/>
            </a:pPr>
            <a:r>
              <a:rPr lang="en-US" dirty="0"/>
              <a:t>The economic benefits of DevOps are now universally recognized and accepted.</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Organizations that have successfully adopted DevOps …</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seen a 529% ROI over 3 years</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Have reduced</a:t>
            </a:r>
            <a:r>
              <a:rPr lang="en-US" baseline="0" dirty="0">
                <a:latin typeface="Segoe UI" panose="020B0502040204020203" pitchFamily="34" charset="0"/>
                <a:cs typeface="Segoe UI" panose="020B0502040204020203" pitchFamily="34" charset="0"/>
              </a:rPr>
              <a:t> their time to recover from failures by 80%</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Are deploying their software 15x more frequently</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(Click)</a:t>
            </a:r>
          </a:p>
          <a:p>
            <a:pPr marL="392016" lvl="1" indent="-172907" defTabSz="940670">
              <a:lnSpc>
                <a:spcPct val="90000"/>
              </a:lnSpc>
              <a:spcAft>
                <a:spcPts val="343"/>
              </a:spcAft>
              <a:buFont typeface="Arial" panose="020B0604020202020204" pitchFamily="34" charset="0"/>
              <a:buChar char="•"/>
              <a:defRPr/>
            </a:pPr>
            <a:r>
              <a:rPr lang="en-US" baseline="0" dirty="0">
                <a:latin typeface="Segoe UI" panose="020B0502040204020203" pitchFamily="34" charset="0"/>
                <a:cs typeface="Segoe UI" panose="020B0502040204020203" pitchFamily="34" charset="0"/>
              </a:rPr>
              <a:t>And, have seen total payback on these tools and the time spent to implement them in as little as 3 months.</a:t>
            </a:r>
            <a:endParaRPr lang="en-US" dirty="0">
              <a:latin typeface="Segoe UI" panose="020B0502040204020203" pitchFamily="34" charset="0"/>
              <a:cs typeface="Segoe UI" panose="020B0502040204020203" pitchFamily="34" charset="0"/>
            </a:endParaRPr>
          </a:p>
          <a:p>
            <a:pPr marL="392016" lvl="1" indent="-172907" defTabSz="940670">
              <a:lnSpc>
                <a:spcPct val="90000"/>
              </a:lnSpc>
              <a:spcAft>
                <a:spcPts val="343"/>
              </a:spcAft>
              <a:buFont typeface="Arial" panose="020B0604020202020204" pitchFamily="34" charset="0"/>
              <a:buChar char="•"/>
              <a:defRPr/>
            </a:pPr>
            <a:r>
              <a:rPr lang="en-US" b="1" dirty="0">
                <a:latin typeface="Segoe UI" panose="020B0502040204020203" pitchFamily="34" charset="0"/>
                <a:cs typeface="Segoe UI" panose="020B0502040204020203" pitchFamily="34" charset="0"/>
              </a:rPr>
              <a:t>And, Have better morale</a:t>
            </a:r>
            <a:r>
              <a:rPr lang="en-US" dirty="0">
                <a:latin typeface="Segoe UI" panose="020B0502040204020203" pitchFamily="34" charset="0"/>
                <a:cs typeface="Segoe UI" panose="020B0502040204020203" pitchFamily="34" charset="0"/>
              </a:rPr>
              <a:t>. Employees in high-performing organizations were </a:t>
            </a:r>
            <a:r>
              <a:rPr lang="en-US" b="1" dirty="0">
                <a:latin typeface="Segoe UI" panose="020B0502040204020203" pitchFamily="34" charset="0"/>
                <a:cs typeface="Segoe UI" panose="020B0502040204020203" pitchFamily="34" charset="0"/>
              </a:rPr>
              <a:t>2.2 times more likely to recommend their organization</a:t>
            </a:r>
            <a:r>
              <a:rPr lang="en-US" dirty="0">
                <a:latin typeface="Segoe UI" panose="020B0502040204020203" pitchFamily="34" charset="0"/>
                <a:cs typeface="Segoe UI" panose="020B0502040204020203" pitchFamily="34" charset="0"/>
              </a:rPr>
              <a:t> as a great place to work.</a:t>
            </a:r>
          </a:p>
          <a:p>
            <a:pPr marL="172907"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As a result, these organizations are able to …</a:t>
            </a:r>
          </a:p>
          <a:p>
            <a:pPr marL="392016" marR="0" lvl="1" indent="-172907" algn="l" defTabSz="940670" rtl="0" eaLnBrk="1" fontAlgn="auto" latinLnBrk="0" hangingPunct="1">
              <a:lnSpc>
                <a:spcPct val="90000"/>
              </a:lnSpc>
              <a:spcBef>
                <a:spcPts val="0"/>
              </a:spcBef>
              <a:spcAft>
                <a:spcPts val="343"/>
              </a:spcAft>
              <a:buClrTx/>
              <a:buSzTx/>
              <a:buFont typeface="Arial" panose="020B0604020202020204" pitchFamily="34" charset="0"/>
              <a:buChar char="•"/>
              <a:tabLst/>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22% less time on unplanned</a:t>
            </a:r>
            <a:r>
              <a:rPr lang="en-US" b="1" baseline="0" dirty="0">
                <a:latin typeface="Segoe UI" panose="020B0502040204020203" pitchFamily="34" charset="0"/>
                <a:cs typeface="Segoe UI" panose="020B0502040204020203" pitchFamily="34" charset="0"/>
              </a:rPr>
              <a:t> work/rework</a:t>
            </a:r>
            <a:r>
              <a:rPr lang="en-US" dirty="0">
                <a:latin typeface="Segoe UI" panose="020B0502040204020203" pitchFamily="34" charset="0"/>
                <a:cs typeface="Segoe UI" panose="020B0502040204020203" pitchFamily="34" charset="0"/>
              </a:rPr>
              <a:t>, since we have</a:t>
            </a:r>
            <a:r>
              <a:rPr lang="en-US" baseline="0"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shifted our quality activities to the left in the process</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spend </a:t>
            </a:r>
            <a:r>
              <a:rPr lang="en-US" b="1" dirty="0">
                <a:latin typeface="Segoe UI" panose="020B0502040204020203" pitchFamily="34" charset="0"/>
                <a:cs typeface="Segoe UI" panose="020B0502040204020203" pitchFamily="34" charset="0"/>
              </a:rPr>
              <a:t>29% more time on new work</a:t>
            </a:r>
            <a:r>
              <a:rPr lang="en-US" dirty="0">
                <a:latin typeface="Segoe UI" panose="020B0502040204020203" pitchFamily="34" charset="0"/>
                <a:cs typeface="Segoe UI" panose="020B0502040204020203" pitchFamily="34" charset="0"/>
              </a:rPr>
              <a:t>, such as new features or code</a:t>
            </a:r>
          </a:p>
          <a:p>
            <a:pPr marL="392016" lvl="1" indent="-172907" defTabSz="940670">
              <a:lnSpc>
                <a:spcPct val="90000"/>
              </a:lnSpc>
              <a:spcAft>
                <a:spcPts val="343"/>
              </a:spcAft>
              <a:buFont typeface="Arial" panose="020B0604020202020204" pitchFamily="34" charset="0"/>
              <a:buChar char="•"/>
              <a:defRPr/>
            </a:pPr>
            <a:r>
              <a:rPr lang="en-US" dirty="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experiment in product development</a:t>
            </a:r>
            <a:r>
              <a:rPr lang="en-US" dirty="0">
                <a:latin typeface="Segoe UI" panose="020B0502040204020203" pitchFamily="34" charset="0"/>
                <a:cs typeface="Segoe UI" panose="020B0502040204020203" pitchFamily="34" charset="0"/>
              </a:rPr>
              <a:t>, by working in small batches; providing visibility into the flow of work; and gathering customer feedback to iterate.</a:t>
            </a:r>
            <a:endParaRPr lang="en-US" dirty="0"/>
          </a:p>
          <a:p>
            <a:pPr marL="172907" indent="-172907">
              <a:buFont typeface="Arial" panose="020B0604020202020204" pitchFamily="34" charset="0"/>
              <a:buChar char="•"/>
            </a:pPr>
            <a:r>
              <a:rPr lang="en-US" dirty="0"/>
              <a:t>The </a:t>
            </a:r>
            <a:r>
              <a:rPr lang="en-US" b="1" dirty="0"/>
              <a:t>Microsoft DevOps solution</a:t>
            </a:r>
            <a:r>
              <a:rPr lang="en-US" dirty="0"/>
              <a:t> unlocks DevOps benefits like the ones listed above in record time – investing in DevOps with Microsoft is the easiest way for Enterprise organizations to start their DevOps journey.</a:t>
            </a:r>
          </a:p>
          <a:p>
            <a:pPr marL="172907" indent="-172907">
              <a:buFont typeface="Arial" panose="020B0604020202020204" pitchFamily="34" charset="0"/>
              <a:buChar char="•"/>
            </a:pPr>
            <a:r>
              <a:rPr lang="en-US" dirty="0"/>
              <a:t>Visual Studio Enterprise is at the center of our DevOps solution – if team members are equipped with Visual Studio Enterprise, they have all the tools and services required for modern DevOps.</a:t>
            </a:r>
          </a:p>
          <a:p>
            <a:pPr marL="172907" indent="-172907">
              <a:buFont typeface="Arial" panose="020B0604020202020204" pitchFamily="34" charset="0"/>
              <a:buChar char="•"/>
            </a:pPr>
            <a:endParaRPr lang="en-US" dirty="0"/>
          </a:p>
          <a:p>
            <a:pPr marL="172907" indent="-172907">
              <a:buFont typeface="Arial" panose="020B0604020202020204" pitchFamily="34" charset="0"/>
              <a:buChar char="•"/>
            </a:pPr>
            <a:r>
              <a:rPr lang="en-US" dirty="0"/>
              <a:t>The total economic impact of the Microsoft DevOps solution</a:t>
            </a:r>
          </a:p>
          <a:p>
            <a:pPr marL="172907" indent="-172907">
              <a:buFont typeface="Arial" panose="020B0604020202020204" pitchFamily="34" charset="0"/>
              <a:buChar char="•"/>
            </a:pPr>
            <a:r>
              <a:rPr lang="en-US" dirty="0"/>
              <a:t>https://info.microsoft.com/the-total-economic-impact-of-the-microsoft-devops-solution.html </a:t>
            </a:r>
          </a:p>
          <a:p>
            <a:pPr marL="172907" indent="-172907">
              <a:buFont typeface="Arial" panose="020B0604020202020204" pitchFamily="34" charset="0"/>
              <a:buChar char="•"/>
            </a:pPr>
            <a:r>
              <a:rPr lang="en-US" dirty="0"/>
              <a:t>C:\Users\daveb\OneDrive - Microsoft\Events\The Total Economic Impact Of The Microsoft DevOps Solution.pdf</a:t>
            </a:r>
          </a:p>
        </p:txBody>
      </p:sp>
      <p:sp>
        <p:nvSpPr>
          <p:cNvPr id="4" name="Header Placeholder 3"/>
          <p:cNvSpPr>
            <a:spLocks noGrp="1"/>
          </p:cNvSpPr>
          <p:nvPr>
            <p:ph type="hdr" sz="quarter" idx="10"/>
          </p:nvPr>
        </p:nvSpPr>
        <p:spPr/>
        <p:txBody>
          <a:bodyPr/>
          <a:lstStyle/>
          <a:p>
            <a:pPr marL="0" marR="0" lvl="0" indent="0" algn="l" defTabSz="9406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Connect 2016</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6358" marR="0" lvl="0" indent="0" algn="l" defTabSz="92186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5/12/2018 4:06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67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4067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6792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01931" y="1197324"/>
            <a:ext cx="8740141" cy="5109815"/>
          </a:xfrm>
        </p:spPr>
        <p:txBody>
          <a:bodyPr/>
          <a:lstStyle>
            <a:lvl1pPr marL="0" indent="0">
              <a:buNone/>
              <a:defRPr sz="182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19111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322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4492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5795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261188" y="6307139"/>
            <a:ext cx="8574837" cy="410903"/>
          </a:xfrm>
        </p:spPr>
        <p:txBody>
          <a:bodyPr/>
          <a:lstStyle>
            <a:lvl1pPr marL="0" indent="0">
              <a:buFont typeface="Arial" panose="020B0604020202020204" pitchFamily="34" charset="0"/>
              <a:buNone/>
              <a:defRPr sz="1050">
                <a:solidFill>
                  <a:srgbClr val="0043C8"/>
                </a:solidFill>
              </a:defRPr>
            </a:lvl1pPr>
            <a:lvl2pPr marL="431006" indent="-214313">
              <a:buFont typeface="Arial" panose="020B0604020202020204" pitchFamily="34" charset="0"/>
              <a:buChar char="•"/>
              <a:defRPr sz="1200"/>
            </a:lvl2pPr>
            <a:lvl3pPr marL="725090" indent="-214313">
              <a:buFont typeface="Arial" panose="020B0604020202020204" pitchFamily="34" charset="0"/>
              <a:buChar char="•"/>
              <a:defRPr sz="1050"/>
            </a:lvl3pPr>
            <a:lvl4pPr marL="945356" indent="-128588">
              <a:buFont typeface="Arial" panose="020B0604020202020204" pitchFamily="34" charset="0"/>
              <a:buChar char="•"/>
              <a:defRPr sz="900"/>
            </a:lvl4pPr>
            <a:lvl5pPr marL="1160860" indent="-128588">
              <a:buFont typeface="Arial" panose="020B0604020202020204" pitchFamily="34" charset="0"/>
              <a:buChar char="•"/>
              <a:defRPr sz="900"/>
            </a:lvl5pPr>
          </a:lstStyle>
          <a:p>
            <a:pPr lvl="0"/>
            <a:r>
              <a:rPr lang="en-US" dirty="0"/>
              <a:t>http://...</a:t>
            </a:r>
          </a:p>
        </p:txBody>
      </p:sp>
    </p:spTree>
    <p:extLst>
      <p:ext uri="{BB962C8B-B14F-4D97-AF65-F5344CB8AC3E}">
        <p14:creationId xmlns:p14="http://schemas.microsoft.com/office/powerpoint/2010/main" val="26354839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662057" y="6512893"/>
            <a:ext cx="2388641"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590"/>
          <a:ext cx="1190" cy="1587"/>
        </p:xfrm>
        <a:graphic>
          <a:graphicData uri="http://schemas.openxmlformats.org/presentationml/2006/ole">
            <mc:AlternateContent xmlns:mc="http://schemas.openxmlformats.org/markup-compatibility/2006">
              <mc:Choice xmlns:v="urn:schemas-microsoft-com:vml" Requires="v">
                <p:oleObj spid="_x0000_s1029"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192" y="1590"/>
                        <a:ext cx="1190"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9421022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1"/>
            <a:ext cx="9143999" cy="1011115"/>
          </a:xfrm>
          <a:prstGeom prst="rect">
            <a:avLst/>
          </a:prstGeom>
          <a:solidFill>
            <a:srgbClr val="8DACD0"/>
          </a:solidFill>
          <a:ln w="9525" cap="flat" cmpd="sng" algn="ctr">
            <a:noFill/>
            <a:prstDash val="solid"/>
            <a:round/>
            <a:headEnd type="none" w="med" len="med"/>
            <a:tailEnd type="none" w="med" len="med"/>
          </a:ln>
          <a:effectLst/>
        </p:spPr>
        <p:txBody>
          <a:bodyPr rot="0" spcFirstLastPara="0" vertOverflow="overflow" horzOverflow="overflow" vert="horz" wrap="square" lIns="137160" tIns="34290" rIns="13716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0"/>
              </a:spcBef>
              <a:spcAft>
                <a:spcPct val="0"/>
              </a:spcAft>
              <a:buClrTx/>
              <a:buSzTx/>
              <a:buFontTx/>
              <a:buNone/>
              <a:tabLst/>
            </a:pPr>
            <a:endParaRPr kumimoji="0" lang="en-US" sz="135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03326" y="2617669"/>
            <a:ext cx="8528661" cy="2889997"/>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03328" y="893136"/>
            <a:ext cx="8528660" cy="1552353"/>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403802"/>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5" y="4309989"/>
            <a:ext cx="9141665" cy="2551127"/>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9141666" cy="1131586"/>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2335" y="3343393"/>
            <a:ext cx="913933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914353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p:nvPr>
        </p:nvSpPr>
        <p:spPr>
          <a:xfrm>
            <a:off x="203327" y="3176063"/>
            <a:ext cx="8574912"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hasCustomPrompt="1"/>
          </p:nvPr>
        </p:nvSpPr>
        <p:spPr>
          <a:xfrm>
            <a:off x="203326" y="1060212"/>
            <a:ext cx="8574913"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3225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nodePh="1">
                                  <p:stCondLst>
                                    <p:cond delay="80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nodePh="1">
                                  <p:stCondLst>
                                    <p:cond delay="800"/>
                                  </p:stCondLst>
                                  <p:endCondLst>
                                    <p:cond evt="begin" delay="0">
                                      <p:tn val="23"/>
                                    </p:cond>
                                  </p:end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nodePh="1">
                                  <p:stCondLst>
                                    <p:cond delay="100"/>
                                  </p:stCondLst>
                                  <p:endCondLst>
                                    <p:cond evt="begin" delay="0">
                                      <p:tn val="25"/>
                                    </p:cond>
                                  </p:end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1189177"/>
            <a:ext cx="4033911" cy="1721818"/>
          </a:xfrm>
        </p:spPr>
        <p:txBody>
          <a:bodyPr wrap="square">
            <a:spAutoFit/>
          </a:bodyPr>
          <a:lstStyle>
            <a:lvl1pPr marL="211241" indent="-211241">
              <a:spcBef>
                <a:spcPts val="900"/>
              </a:spcBef>
              <a:buClr>
                <a:schemeClr val="tx2"/>
              </a:buClr>
              <a:buFont typeface="Wingdings" panose="05000000000000000000" pitchFamily="2" charset="2"/>
              <a:buChar char="§"/>
              <a:defRPr sz="2353">
                <a:gradFill>
                  <a:gsLst>
                    <a:gs pos="19469">
                      <a:schemeClr val="tx2"/>
                    </a:gs>
                    <a:gs pos="32000">
                      <a:schemeClr val="tx2"/>
                    </a:gs>
                  </a:gsLst>
                  <a:lin ang="5400000" scaled="0"/>
                </a:gradFill>
              </a:defRPr>
            </a:lvl1pPr>
            <a:lvl2pPr marL="390495" indent="-171437">
              <a:buFont typeface="Wingdings" panose="05000000000000000000" pitchFamily="2" charset="2"/>
              <a:buChar char="§"/>
              <a:defRPr sz="1765"/>
            </a:lvl2pPr>
            <a:lvl3pPr marL="514311" indent="-123816">
              <a:buFont typeface="Wingdings" panose="05000000000000000000" pitchFamily="2" charset="2"/>
              <a:buChar char="§"/>
              <a:tabLst/>
              <a:defRPr sz="1471"/>
            </a:lvl3pPr>
            <a:lvl4pPr marL="647651" indent="-133340">
              <a:buFont typeface="Wingdings" panose="05000000000000000000" pitchFamily="2" charset="2"/>
              <a:buChar char="§"/>
              <a:defRPr/>
            </a:lvl4pPr>
            <a:lvl5pPr marL="771467" indent="-12381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721818"/>
          </a:xfrm>
        </p:spPr>
        <p:txBody>
          <a:bodyPr wrap="square">
            <a:spAutoFit/>
          </a:bodyPr>
          <a:lstStyle>
            <a:lvl1pPr marL="211241" indent="-211241">
              <a:spcBef>
                <a:spcPts val="900"/>
              </a:spcBef>
              <a:buClr>
                <a:schemeClr val="tx2"/>
              </a:buClr>
              <a:buFont typeface="Wingdings" panose="05000000000000000000" pitchFamily="2" charset="2"/>
              <a:buChar char="§"/>
              <a:defRPr sz="2353">
                <a:gradFill>
                  <a:gsLst>
                    <a:gs pos="19469">
                      <a:schemeClr val="tx2"/>
                    </a:gs>
                    <a:gs pos="32000">
                      <a:schemeClr val="tx2"/>
                    </a:gs>
                  </a:gsLst>
                  <a:lin ang="5400000" scaled="0"/>
                </a:gradFill>
              </a:defRPr>
            </a:lvl1pPr>
            <a:lvl2pPr marL="390495" indent="-171437">
              <a:buFont typeface="Wingdings" panose="05000000000000000000" pitchFamily="2" charset="2"/>
              <a:buChar char="§"/>
              <a:defRPr sz="1765"/>
            </a:lvl2pPr>
            <a:lvl3pPr marL="514311" indent="-123816">
              <a:buFont typeface="Wingdings" panose="05000000000000000000" pitchFamily="2" charset="2"/>
              <a:buChar char="§"/>
              <a:tabLst/>
              <a:defRPr sz="1471"/>
            </a:lvl3pPr>
            <a:lvl4pPr marL="647651" indent="-133340">
              <a:buFont typeface="Wingdings" panose="05000000000000000000" pitchFamily="2" charset="2"/>
              <a:buChar char="§"/>
              <a:defRPr/>
            </a:lvl4pPr>
            <a:lvl5pPr marL="771467" indent="-123816">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487000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t>5/12/2018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91631-4B70-4FCA-B887-D236853E66F7}" type="slidenum">
              <a:rPr lang="en-US" smtClean="0"/>
              <a:t>‹#›</a:t>
            </a:fld>
            <a:endParaRPr lang="en-US"/>
          </a:p>
        </p:txBody>
      </p:sp>
    </p:spTree>
    <p:extLst>
      <p:ext uri="{BB962C8B-B14F-4D97-AF65-F5344CB8AC3E}">
        <p14:creationId xmlns:p14="http://schemas.microsoft.com/office/powerpoint/2010/main" val="16568746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2420188"/>
          </a:xfrm>
        </p:spPr>
        <p:txBody>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1189176"/>
            <a:ext cx="4033911" cy="2420188"/>
          </a:xfrm>
        </p:spPr>
        <p:txBody>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30560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677" y="-3"/>
            <a:ext cx="8920195"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832491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59131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no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0482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09" r:id="rId1"/>
    <p:sldLayoutId id="2147483661" r:id="rId2"/>
    <p:sldLayoutId id="2147483712"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16"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670" r:id="rId22"/>
    <p:sldLayoutId id="2147483671" r:id="rId23"/>
    <p:sldLayoutId id="2147483713" r:id="rId24"/>
    <p:sldLayoutId id="2147483714" r:id="rId25"/>
    <p:sldLayoutId id="2147483715" r:id="rId26"/>
    <p:sldLayoutId id="2147483717" r:id="rId27"/>
    <p:sldLayoutId id="2147483718" r:id="rId28"/>
    <p:sldLayoutId id="2147483719" r:id="rId29"/>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hyperlink" Target="http://itproguru.com/"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twitter.com/itproguru" TargetMode="External"/><Relationship Id="rId5" Type="http://schemas.openxmlformats.org/officeDocument/2006/relationships/hyperlink" Target="http://linkedin.com/in/danstolts" TargetMode="External"/><Relationship Id="rId4" Type="http://schemas.openxmlformats.org/officeDocument/2006/relationships/hyperlink" Target="http://itproguru.com/join" TargetMode="Externa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9" Type="http://schemas.openxmlformats.org/officeDocument/2006/relationships/image" Target="../media/image77.svg"/><Relationship Id="rId3" Type="http://schemas.openxmlformats.org/officeDocument/2006/relationships/image" Target="../media/image42.png"/><Relationship Id="rId21" Type="http://schemas.openxmlformats.org/officeDocument/2006/relationships/image" Target="../media/image59.png"/><Relationship Id="rId34" Type="http://schemas.openxmlformats.org/officeDocument/2006/relationships/image" Target="../media/image72.png"/><Relationship Id="rId42" Type="http://schemas.openxmlformats.org/officeDocument/2006/relationships/image" Target="../media/image79.png"/><Relationship Id="rId7" Type="http://schemas.openxmlformats.org/officeDocument/2006/relationships/image" Target="../media/image46.png"/><Relationship Id="rId12" Type="http://schemas.openxmlformats.org/officeDocument/2006/relationships/image" Target="../media/image50.jpg"/><Relationship Id="rId17" Type="http://schemas.openxmlformats.org/officeDocument/2006/relationships/image" Target="../media/image55.png"/><Relationship Id="rId25" Type="http://schemas.openxmlformats.org/officeDocument/2006/relationships/image" Target="../media/image63.png"/><Relationship Id="rId33" Type="http://schemas.openxmlformats.org/officeDocument/2006/relationships/image" Target="../media/image71.png"/><Relationship Id="rId38" Type="http://schemas.openxmlformats.org/officeDocument/2006/relationships/image" Target="../media/image76.png"/><Relationship Id="rId2" Type="http://schemas.openxmlformats.org/officeDocument/2006/relationships/notesSlide" Target="../notesSlides/notesSlide11.xml"/><Relationship Id="rId16" Type="http://schemas.openxmlformats.org/officeDocument/2006/relationships/image" Target="../media/image54.jpg"/><Relationship Id="rId20" Type="http://schemas.openxmlformats.org/officeDocument/2006/relationships/image" Target="../media/image58.png"/><Relationship Id="rId29" Type="http://schemas.openxmlformats.org/officeDocument/2006/relationships/image" Target="../media/image67.jpg"/><Relationship Id="rId41"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49.png"/><Relationship Id="rId24" Type="http://schemas.openxmlformats.org/officeDocument/2006/relationships/image" Target="../media/image62.jpg"/><Relationship Id="rId32" Type="http://schemas.openxmlformats.org/officeDocument/2006/relationships/image" Target="../media/image70.png"/><Relationship Id="rId37" Type="http://schemas.openxmlformats.org/officeDocument/2006/relationships/image" Target="../media/image75.png"/><Relationship Id="rId40" Type="http://schemas.openxmlformats.org/officeDocument/2006/relationships/image" Target="../media/image78.png"/><Relationship Id="rId5" Type="http://schemas.openxmlformats.org/officeDocument/2006/relationships/image" Target="../media/image44.png"/><Relationship Id="rId15" Type="http://schemas.openxmlformats.org/officeDocument/2006/relationships/image" Target="../media/image53.jpg"/><Relationship Id="rId23" Type="http://schemas.openxmlformats.org/officeDocument/2006/relationships/image" Target="../media/image61.jpg"/><Relationship Id="rId28" Type="http://schemas.openxmlformats.org/officeDocument/2006/relationships/image" Target="../media/image66.jpg"/><Relationship Id="rId36" Type="http://schemas.openxmlformats.org/officeDocument/2006/relationships/image" Target="../media/image74.png"/><Relationship Id="rId10" Type="http://schemas.openxmlformats.org/officeDocument/2006/relationships/image" Target="../media/image48.png"/><Relationship Id="rId19" Type="http://schemas.openxmlformats.org/officeDocument/2006/relationships/image" Target="../media/image57.png"/><Relationship Id="rId31" Type="http://schemas.openxmlformats.org/officeDocument/2006/relationships/image" Target="../media/image69.png"/><Relationship Id="rId4" Type="http://schemas.openxmlformats.org/officeDocument/2006/relationships/image" Target="../media/image43.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png"/><Relationship Id="rId35" Type="http://schemas.openxmlformats.org/officeDocument/2006/relationships/image" Target="../media/image73.png"/><Relationship Id="rId43" Type="http://schemas.openxmlformats.org/officeDocument/2006/relationships/image" Target="../media/image80.jpg"/></Relationships>
</file>

<file path=ppt/slides/_rels/slide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s://almvm.azurewebsites.net/" TargetMode="External"/><Relationship Id="rId3" Type="http://schemas.openxmlformats.org/officeDocument/2006/relationships/hyperlink" Target="http://github.com/microsoft" TargetMode="External"/><Relationship Id="rId7" Type="http://schemas.openxmlformats.org/officeDocument/2006/relationships/hyperlink" Target="https://www.visualstudio.com/devops/"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hyperlink" Target="https://docs.microsoft.com/en-us/azure/devops/" TargetMode="External"/><Relationship Id="rId5" Type="http://schemas.openxmlformats.org/officeDocument/2006/relationships/hyperlink" Target="https://azure.microsoft.com/en-us/services/devtest-lab/" TargetMode="External"/><Relationship Id="rId4" Type="http://schemas.openxmlformats.org/officeDocument/2006/relationships/hyperlink" Target="https://marketplace.visualstudio.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tmp"/><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hyperlink" Target="https://creativecommons.org/licenses/by-sa/3.0/" TargetMode="External"/><Relationship Id="rId4" Type="http://schemas.openxmlformats.org/officeDocument/2006/relationships/hyperlink" Target="http://en.wikipedia.org/wiki/File:CISCO_Security_Istana_01.jp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93.gif"/><Relationship Id="rId4" Type="http://schemas.openxmlformats.org/officeDocument/2006/relationships/hyperlink" Target="http://customers.microsoft.com/en-us/story/ambit-energy"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customers.microsoft.com/en-us/story/jetcustomerstory" TargetMode="External"/><Relationship Id="rId7" Type="http://schemas.openxmlformats.org/officeDocument/2006/relationships/image" Target="../media/image96.jp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95.jpg"/><Relationship Id="rId5" Type="http://schemas.openxmlformats.org/officeDocument/2006/relationships/image" Target="../media/image94.png"/><Relationship Id="rId4" Type="http://schemas.openxmlformats.org/officeDocument/2006/relationships/hyperlink" Target="https://www.google.com/url?sa=i&amp;rct=j&amp;q=&amp;esrc=s&amp;source=images&amp;cd=&amp;cad=rja&amp;uact=8&amp;ved=0ahUKEwiOktXDp5TYAhUJh1QKHXctAvAQjRwIBw&amp;url=https://slickdeals.net/coupons/jet/&amp;psig=AOvVaw3LDleibFyYoHn0po7au1h2&amp;ust=1513712201754138"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98.jpg"/><Relationship Id="rId4" Type="http://schemas.openxmlformats.org/officeDocument/2006/relationships/hyperlink" Target="http://customers.microsoft.com/en-us/story/geic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itrevolution.com/the-three-ways-principles-underpinning-devops/"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2.xml.rels><?xml version="1.0" encoding="UTF-8" standalone="yes"?>
<Relationships xmlns="http://schemas.openxmlformats.org/package/2006/relationships"><Relationship Id="rId3" Type="http://schemas.openxmlformats.org/officeDocument/2006/relationships/hyperlink" Target="mailto:dstolts@microsoft.com"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ptdrv.linkedin.com/2x6qwb3" TargetMode="Externa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ptdrv.linkedin.com/5ljn2ey" TargetMode="External"/><Relationship Id="rId2" Type="http://schemas.openxmlformats.org/officeDocument/2006/relationships/notesSlide" Target="../notesSlides/notesSlide25.xml"/><Relationship Id="rId1" Type="http://schemas.openxmlformats.org/officeDocument/2006/relationships/slideLayout" Target="../slideLayouts/slideLayout19.xml"/><Relationship Id="rId5" Type="http://schemas.openxmlformats.org/officeDocument/2006/relationships/hyperlink" Target="https://almvm.azurewebsites.net/" TargetMode="External"/><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hyperlink" Target="https://www.youtube.com/channel/UC-ikyViYMM69joIAv7dlMsA"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notesSlide" Target="../notesSlides/notesSlide7.xml"/><Relationship Id="rId16" Type="http://schemas.openxmlformats.org/officeDocument/2006/relationships/image" Target="../media/image30.svg"/><Relationship Id="rId1" Type="http://schemas.openxmlformats.org/officeDocument/2006/relationships/slideLayout" Target="../slideLayouts/slideLayout5.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26" Type="http://schemas.openxmlformats.org/officeDocument/2006/relationships/image" Target="../media/image40.svg"/><Relationship Id="rId3" Type="http://schemas.openxmlformats.org/officeDocument/2006/relationships/image" Target="../media/image33.png"/><Relationship Id="rId21" Type="http://schemas.openxmlformats.org/officeDocument/2006/relationships/image" Target="../media/image3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5" Type="http://schemas.openxmlformats.org/officeDocument/2006/relationships/image" Target="../media/image39.png"/><Relationship Id="rId2" Type="http://schemas.openxmlformats.org/officeDocument/2006/relationships/notesSlide" Target="../notesSlides/notesSlide8.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5.xml"/><Relationship Id="rId6" Type="http://schemas.openxmlformats.org/officeDocument/2006/relationships/image" Target="../media/image18.svg"/><Relationship Id="rId11" Type="http://schemas.openxmlformats.org/officeDocument/2006/relationships/image" Target="../media/image23.png"/><Relationship Id="rId24" Type="http://schemas.openxmlformats.org/officeDocument/2006/relationships/image" Target="../media/image38.sv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7.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34.svg"/><Relationship Id="rId9" Type="http://schemas.openxmlformats.org/officeDocument/2006/relationships/image" Target="../media/image21.png"/><Relationship Id="rId14" Type="http://schemas.openxmlformats.org/officeDocument/2006/relationships/image" Target="../media/image26.svg"/><Relationship Id="rId22" Type="http://schemas.openxmlformats.org/officeDocument/2006/relationships/image" Target="../media/image36.sv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58723" y="115307"/>
            <a:ext cx="8917637" cy="1405583"/>
          </a:xfrm>
          <a:solidFill>
            <a:srgbClr val="0070C0"/>
          </a:solidFill>
        </p:spPr>
        <p:txBody>
          <a:bodyPr>
            <a:normAutofit/>
          </a:bodyPr>
          <a:lstStyle/>
          <a:p>
            <a:pPr>
              <a:spcBef>
                <a:spcPts val="0"/>
              </a:spcBef>
              <a:spcAft>
                <a:spcPts val="250"/>
              </a:spcAft>
              <a:defRPr/>
            </a:pPr>
            <a:r>
              <a:rPr lang="en-US" sz="3675" dirty="0">
                <a:effectLst>
                  <a:outerShdw blurRad="38100" dist="38100" dir="2700000" algn="tl">
                    <a:srgbClr val="000000">
                      <a:alpha val="43137"/>
                    </a:srgbClr>
                  </a:outerShdw>
                </a:effectLst>
              </a:rPr>
              <a:t>Architecting Microsoft Azure Solutions</a:t>
            </a:r>
            <a:br>
              <a:rPr lang="en-US" sz="3675" dirty="0">
                <a:effectLst>
                  <a:outerShdw blurRad="38100" dist="38100" dir="2700000" algn="tl">
                    <a:srgbClr val="000000">
                      <a:alpha val="43137"/>
                    </a:srgbClr>
                  </a:outerShdw>
                </a:effectLst>
              </a:rPr>
            </a:br>
            <a:r>
              <a:rPr lang="en-US" sz="3675" dirty="0">
                <a:effectLst>
                  <a:outerShdw blurRad="38100" dist="38100" dir="2700000" algn="tl">
                    <a:srgbClr val="000000">
                      <a:alpha val="43137"/>
                    </a:srgbClr>
                  </a:outerShdw>
                </a:effectLst>
              </a:rPr>
              <a:t>DevOps and Next Steps </a:t>
            </a:r>
            <a:endParaRPr lang="en-US" dirty="0">
              <a:effectLst>
                <a:outerShdw blurRad="38100" dist="38100" dir="2700000" algn="tl">
                  <a:srgbClr val="000000">
                    <a:alpha val="43137"/>
                  </a:srgbClr>
                </a:outerShdw>
              </a:effectLst>
            </a:endParaRPr>
          </a:p>
        </p:txBody>
      </p:sp>
      <p:sp>
        <p:nvSpPr>
          <p:cNvPr id="17" name="Subtitle 16">
            <a:extLst>
              <a:ext uri="{FF2B5EF4-FFF2-40B4-BE49-F238E27FC236}">
                <a16:creationId xmlns:a16="http://schemas.microsoft.com/office/drawing/2014/main" id="{B52B8ED8-8DEF-4B4C-BF30-FB0ECDF438D0}"/>
              </a:ext>
            </a:extLst>
          </p:cNvPr>
          <p:cNvSpPr>
            <a:spLocks noGrp="1"/>
          </p:cNvSpPr>
          <p:nvPr>
            <p:ph type="subTitle" sz="quarter" idx="1"/>
          </p:nvPr>
        </p:nvSpPr>
        <p:spPr>
          <a:xfrm>
            <a:off x="4429760" y="2595282"/>
            <a:ext cx="4546600" cy="3237592"/>
          </a:xfrm>
        </p:spPr>
        <p:txBody>
          <a:bodyPr/>
          <a:lstStyle/>
          <a:p>
            <a:endParaRPr lang="en-US" dirty="0"/>
          </a:p>
        </p:txBody>
      </p:sp>
      <p:sp>
        <p:nvSpPr>
          <p:cNvPr id="18" name="Text Placeholder 17">
            <a:extLst>
              <a:ext uri="{FF2B5EF4-FFF2-40B4-BE49-F238E27FC236}">
                <a16:creationId xmlns:a16="http://schemas.microsoft.com/office/drawing/2014/main" id="{63EC1086-1268-4AE1-9096-40D956EC357B}"/>
              </a:ext>
            </a:extLst>
          </p:cNvPr>
          <p:cNvSpPr>
            <a:spLocks noGrp="1"/>
          </p:cNvSpPr>
          <p:nvPr>
            <p:ph type="body" sz="quarter" idx="10"/>
          </p:nvPr>
        </p:nvSpPr>
        <p:spPr>
          <a:xfrm>
            <a:off x="261938" y="2756542"/>
            <a:ext cx="3883342" cy="2851150"/>
          </a:xfrm>
        </p:spPr>
        <p:txBody>
          <a:bodyPr/>
          <a:lstStyle/>
          <a:p>
            <a:r>
              <a:rPr lang="en-US" dirty="0"/>
              <a:t>Dan Stolts - Author</a:t>
            </a:r>
          </a:p>
          <a:p>
            <a:r>
              <a:rPr lang="en-US" sz="1600" dirty="0"/>
              <a:t>Chief Technology Strategist, Microsoft</a:t>
            </a:r>
          </a:p>
          <a:p>
            <a:r>
              <a:rPr lang="en-US" sz="1600" dirty="0">
                <a:hlinkClick r:id="rId3"/>
              </a:rPr>
              <a:t>http://ITProGuru.com</a:t>
            </a:r>
            <a:endParaRPr lang="en-US" sz="1600" dirty="0"/>
          </a:p>
          <a:p>
            <a:r>
              <a:rPr lang="en-US" sz="1600" dirty="0">
                <a:hlinkClick r:id="rId4"/>
              </a:rPr>
              <a:t>http://ITProGuru.com/join</a:t>
            </a:r>
            <a:endParaRPr lang="en-US" sz="1600" dirty="0"/>
          </a:p>
          <a:p>
            <a:r>
              <a:rPr lang="en-US" sz="1600" dirty="0">
                <a:hlinkClick r:id="rId5"/>
              </a:rPr>
              <a:t>http://LinkedIn.com/in/danstolts</a:t>
            </a:r>
            <a:r>
              <a:rPr lang="en-US" sz="1600" dirty="0"/>
              <a:t>  </a:t>
            </a:r>
          </a:p>
          <a:p>
            <a:r>
              <a:rPr lang="en-US" sz="1600" dirty="0"/>
              <a:t>ITProGuru@Microsoft.com</a:t>
            </a:r>
          </a:p>
          <a:p>
            <a:r>
              <a:rPr lang="en-US" sz="1600" dirty="0">
                <a:hlinkClick r:id="rId6"/>
              </a:rPr>
              <a:t>@ITProGuru</a:t>
            </a:r>
            <a:endParaRPr lang="en-US" sz="1600" dirty="0"/>
          </a:p>
          <a:p>
            <a:endParaRPr lang="en-US" dirty="0"/>
          </a:p>
        </p:txBody>
      </p:sp>
      <p:sp>
        <p:nvSpPr>
          <p:cNvPr id="19" name="Text Placeholder 18">
            <a:extLst>
              <a:ext uri="{FF2B5EF4-FFF2-40B4-BE49-F238E27FC236}">
                <a16:creationId xmlns:a16="http://schemas.microsoft.com/office/drawing/2014/main" id="{0AB880F3-0D82-40DD-8B59-57EFB34FEDF5}"/>
              </a:ext>
            </a:extLst>
          </p:cNvPr>
          <p:cNvSpPr>
            <a:spLocks noGrp="1"/>
          </p:cNvSpPr>
          <p:nvPr>
            <p:ph type="body" sz="quarter" idx="11"/>
          </p:nvPr>
        </p:nvSpPr>
        <p:spPr/>
        <p:txBody>
          <a:bodyPr/>
          <a:lstStyle/>
          <a:p>
            <a:r>
              <a:rPr lang="en-US" dirty="0">
                <a:solidFill>
                  <a:srgbClr val="0070C0"/>
                </a:solidFill>
              </a:rPr>
              <a:t>  Join for Thought Leadership and Events Information …   </a:t>
            </a:r>
            <a:r>
              <a:rPr lang="en-US" sz="2400" dirty="0">
                <a:solidFill>
                  <a:srgbClr val="0070C0"/>
                </a:solidFill>
              </a:rPr>
              <a:t>http://ITProGuru.com/Join</a:t>
            </a:r>
          </a:p>
          <a:p>
            <a:endParaRPr lang="en-US" dirty="0"/>
          </a:p>
        </p:txBody>
      </p:sp>
      <p:sp>
        <p:nvSpPr>
          <p:cNvPr id="20" name="Text Placeholder 19">
            <a:extLst>
              <a:ext uri="{FF2B5EF4-FFF2-40B4-BE49-F238E27FC236}">
                <a16:creationId xmlns:a16="http://schemas.microsoft.com/office/drawing/2014/main" id="{9E1F9604-B191-4A77-9274-2771634B660A}"/>
              </a:ext>
            </a:extLst>
          </p:cNvPr>
          <p:cNvSpPr>
            <a:spLocks noGrp="1"/>
          </p:cNvSpPr>
          <p:nvPr>
            <p:ph type="body" sz="quarter" idx="12"/>
          </p:nvPr>
        </p:nvSpPr>
        <p:spPr/>
        <p:txBody>
          <a:bodyPr/>
          <a:lstStyle/>
          <a:p>
            <a:r>
              <a:rPr lang="en-US" dirty="0"/>
              <a:t>Program Home: https://aka.ms/certup</a:t>
            </a:r>
          </a:p>
          <a:p>
            <a:r>
              <a:rPr lang="en-US" dirty="0"/>
              <a:t>Content Home: http://github.com/guruskill/70-535</a:t>
            </a:r>
          </a:p>
          <a:p>
            <a:endParaRPr lang="en-US" dirty="0"/>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30976" y="1564236"/>
            <a:ext cx="1951180" cy="416577"/>
          </a:xfrm>
          <a:prstGeom prst="rect">
            <a:avLst/>
          </a:prstGeom>
          <a:solidFill>
            <a:schemeClr val="bg1"/>
          </a:solidFill>
        </p:spPr>
      </p:pic>
      <p:pic>
        <p:nvPicPr>
          <p:cNvPr id="22" name="Picture 21">
            <a:extLst>
              <a:ext uri="{FF2B5EF4-FFF2-40B4-BE49-F238E27FC236}">
                <a16:creationId xmlns:a16="http://schemas.microsoft.com/office/drawing/2014/main" id="{DE0CF6C3-CE30-439C-9A40-A942B8FB61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56851" y="2468891"/>
            <a:ext cx="2813725" cy="3456665"/>
          </a:xfrm>
          <a:prstGeom prst="rect">
            <a:avLst/>
          </a:prstGeom>
        </p:spPr>
      </p:pic>
    </p:spTree>
    <p:extLst>
      <p:ext uri="{BB962C8B-B14F-4D97-AF65-F5344CB8AC3E}">
        <p14:creationId xmlns:p14="http://schemas.microsoft.com/office/powerpoint/2010/main" val="3382952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6485" y="860898"/>
            <a:ext cx="9131033" cy="5307673"/>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867" fontAlgn="auto">
              <a:spcBef>
                <a:spcPts val="0"/>
              </a:spcBef>
              <a:spcAft>
                <a:spcPts val="0"/>
              </a:spcAft>
              <a:defRPr/>
            </a:pPr>
            <a:endParaRPr lang="en-US" sz="1349" b="0" dirty="0">
              <a:solidFill>
                <a:prstClr val="white"/>
              </a:solidFill>
              <a:latin typeface="Calibri" panose="020F0502020204030204"/>
            </a:endParaRPr>
          </a:p>
        </p:txBody>
      </p:sp>
      <p:grpSp>
        <p:nvGrpSpPr>
          <p:cNvPr id="22" name="Group 21"/>
          <p:cNvGrpSpPr/>
          <p:nvPr/>
        </p:nvGrpSpPr>
        <p:grpSpPr>
          <a:xfrm>
            <a:off x="-190814" y="1716932"/>
            <a:ext cx="2693679" cy="2173477"/>
            <a:chOff x="-263439" y="1143000"/>
            <a:chExt cx="3596673" cy="2902084"/>
          </a:xfrm>
        </p:grpSpPr>
        <p:graphicFrame>
          <p:nvGraphicFramePr>
            <p:cNvPr id="5" name="Chart 4"/>
            <p:cNvGraphicFramePr/>
            <p:nvPr>
              <p:extLst/>
            </p:nvPr>
          </p:nvGraphicFramePr>
          <p:xfrm>
            <a:off x="-263439" y="1143000"/>
            <a:ext cx="3596673" cy="239778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738441" y="1985387"/>
              <a:ext cx="1592915"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22%</a:t>
              </a:r>
            </a:p>
          </p:txBody>
        </p:sp>
        <p:sp>
          <p:nvSpPr>
            <p:cNvPr id="7" name="TextBox 6"/>
            <p:cNvSpPr txBox="1"/>
            <p:nvPr/>
          </p:nvSpPr>
          <p:spPr>
            <a:xfrm>
              <a:off x="290491" y="3429000"/>
              <a:ext cx="2488812"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less time on</a:t>
              </a:r>
              <a:br>
                <a:rPr lang="en-US" sz="1199" b="0" dirty="0">
                  <a:solidFill>
                    <a:prstClr val="white"/>
                  </a:solidFill>
                  <a:latin typeface="Segoe UI" panose="020B0502040204020203" pitchFamily="34" charset="0"/>
                  <a:cs typeface="Segoe UI" panose="020B0502040204020203" pitchFamily="34" charset="0"/>
                </a:rPr>
              </a:br>
              <a:r>
                <a:rPr lang="en-US" sz="1199" b="0" dirty="0">
                  <a:solidFill>
                    <a:prstClr val="white"/>
                  </a:solidFill>
                  <a:latin typeface="Segoe UI" panose="020B0502040204020203" pitchFamily="34" charset="0"/>
                  <a:cs typeface="Segoe UI" panose="020B0502040204020203" pitchFamily="34" charset="0"/>
                </a:rPr>
                <a:t>unplanned work/rework</a:t>
              </a:r>
            </a:p>
          </p:txBody>
        </p:sp>
      </p:grpSp>
      <p:sp>
        <p:nvSpPr>
          <p:cNvPr id="2" name="Title 1"/>
          <p:cNvSpPr>
            <a:spLocks noGrp="1"/>
          </p:cNvSpPr>
          <p:nvPr>
            <p:ph type="title"/>
          </p:nvPr>
        </p:nvSpPr>
        <p:spPr/>
        <p:txBody>
          <a:bodyPr/>
          <a:lstStyle/>
          <a:p>
            <a:r>
              <a:rPr lang="en-US" dirty="0">
                <a:solidFill>
                  <a:schemeClr val="bg1"/>
                </a:solidFill>
              </a:rPr>
              <a:t>DevOps – delivering value in the digital era</a:t>
            </a:r>
          </a:p>
        </p:txBody>
      </p:sp>
      <p:sp>
        <p:nvSpPr>
          <p:cNvPr id="15" name="Text Placeholder 14">
            <a:extLst>
              <a:ext uri="{FF2B5EF4-FFF2-40B4-BE49-F238E27FC236}">
                <a16:creationId xmlns:a16="http://schemas.microsoft.com/office/drawing/2014/main" id="{0A0D93C3-36DA-47CC-BABC-912730D89866}"/>
              </a:ext>
            </a:extLst>
          </p:cNvPr>
          <p:cNvSpPr>
            <a:spLocks noGrp="1"/>
          </p:cNvSpPr>
          <p:nvPr>
            <p:ph type="body" sz="quarter" idx="10"/>
          </p:nvPr>
        </p:nvSpPr>
        <p:spPr/>
        <p:txBody>
          <a:bodyPr/>
          <a:lstStyle/>
          <a:p>
            <a:endParaRPr lang="en-US"/>
          </a:p>
        </p:txBody>
      </p:sp>
      <p:grpSp>
        <p:nvGrpSpPr>
          <p:cNvPr id="21" name="Group 20"/>
          <p:cNvGrpSpPr/>
          <p:nvPr/>
        </p:nvGrpSpPr>
        <p:grpSpPr>
          <a:xfrm>
            <a:off x="2029221" y="1716932"/>
            <a:ext cx="2693679" cy="2173477"/>
            <a:chOff x="2135317" y="1143000"/>
            <a:chExt cx="3596673" cy="2902084"/>
          </a:xfrm>
        </p:grpSpPr>
        <p:graphicFrame>
          <p:nvGraphicFramePr>
            <p:cNvPr id="8" name="Chart 7"/>
            <p:cNvGraphicFramePr/>
            <p:nvPr>
              <p:extLst/>
            </p:nvPr>
          </p:nvGraphicFramePr>
          <p:xfrm>
            <a:off x="2135317" y="1143000"/>
            <a:ext cx="3596673" cy="2397782"/>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3165215" y="1985387"/>
              <a:ext cx="1536877"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29%</a:t>
              </a:r>
            </a:p>
          </p:txBody>
        </p:sp>
        <p:sp>
          <p:nvSpPr>
            <p:cNvPr id="10" name="TextBox 9"/>
            <p:cNvSpPr txBox="1"/>
            <p:nvPr/>
          </p:nvSpPr>
          <p:spPr>
            <a:xfrm>
              <a:off x="3001066" y="3429000"/>
              <a:ext cx="1865175"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more time spent on new work</a:t>
              </a:r>
            </a:p>
          </p:txBody>
        </p:sp>
      </p:grpSp>
      <p:grpSp>
        <p:nvGrpSpPr>
          <p:cNvPr id="20" name="Group 19"/>
          <p:cNvGrpSpPr/>
          <p:nvPr/>
        </p:nvGrpSpPr>
        <p:grpSpPr>
          <a:xfrm>
            <a:off x="4249257" y="1716932"/>
            <a:ext cx="2693679" cy="2173477"/>
            <a:chOff x="4624129" y="1143000"/>
            <a:chExt cx="3596673" cy="2902085"/>
          </a:xfrm>
        </p:grpSpPr>
        <p:graphicFrame>
          <p:nvGraphicFramePr>
            <p:cNvPr id="11" name="Chart 10"/>
            <p:cNvGraphicFramePr/>
            <p:nvPr>
              <p:extLst/>
            </p:nvPr>
          </p:nvGraphicFramePr>
          <p:xfrm>
            <a:off x="4624129" y="1143000"/>
            <a:ext cx="3596673" cy="2397782"/>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p:cNvSpPr txBox="1"/>
            <p:nvPr/>
          </p:nvSpPr>
          <p:spPr>
            <a:xfrm>
              <a:off x="5648577" y="1985387"/>
              <a:ext cx="1547779"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50%</a:t>
              </a:r>
            </a:p>
          </p:txBody>
        </p:sp>
        <p:sp>
          <p:nvSpPr>
            <p:cNvPr id="13" name="TextBox 12"/>
            <p:cNvSpPr txBox="1"/>
            <p:nvPr/>
          </p:nvSpPr>
          <p:spPr>
            <a:xfrm>
              <a:off x="5074550" y="3429001"/>
              <a:ext cx="2695831"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less time remediating security issues</a:t>
              </a:r>
            </a:p>
          </p:txBody>
        </p:sp>
      </p:grpSp>
      <p:grpSp>
        <p:nvGrpSpPr>
          <p:cNvPr id="19" name="Group 18"/>
          <p:cNvGrpSpPr/>
          <p:nvPr/>
        </p:nvGrpSpPr>
        <p:grpSpPr>
          <a:xfrm>
            <a:off x="6469293" y="1716932"/>
            <a:ext cx="2693679" cy="2173477"/>
            <a:chOff x="8220802" y="1143000"/>
            <a:chExt cx="3596673" cy="2902084"/>
          </a:xfrm>
        </p:grpSpPr>
        <p:graphicFrame>
          <p:nvGraphicFramePr>
            <p:cNvPr id="16" name="Chart 15"/>
            <p:cNvGraphicFramePr/>
            <p:nvPr>
              <p:extLst/>
            </p:nvPr>
          </p:nvGraphicFramePr>
          <p:xfrm>
            <a:off x="8220802" y="1143000"/>
            <a:ext cx="3596673" cy="2397782"/>
          </p:xfrm>
          <a:graphic>
            <a:graphicData uri="http://schemas.openxmlformats.org/drawingml/2006/chart">
              <c:chart xmlns:c="http://schemas.openxmlformats.org/drawingml/2006/chart" xmlns:r="http://schemas.openxmlformats.org/officeDocument/2006/relationships" r:id="rId6"/>
            </a:graphicData>
          </a:graphic>
        </p:graphicFrame>
        <p:sp>
          <p:nvSpPr>
            <p:cNvPr id="17" name="TextBox 16"/>
            <p:cNvSpPr txBox="1"/>
            <p:nvPr/>
          </p:nvSpPr>
          <p:spPr>
            <a:xfrm>
              <a:off x="9245250" y="1985387"/>
              <a:ext cx="1547779" cy="800499"/>
            </a:xfrm>
            <a:prstGeom prst="rect">
              <a:avLst/>
            </a:prstGeom>
            <a:noFill/>
          </p:spPr>
          <p:txBody>
            <a:bodyPr wrap="square" rtlCol="0">
              <a:spAutoFit/>
            </a:bodyPr>
            <a:lstStyle/>
            <a:p>
              <a:pPr algn="ctr" defTabSz="684867" fontAlgn="auto">
                <a:spcBef>
                  <a:spcPts val="0"/>
                </a:spcBef>
                <a:spcAft>
                  <a:spcPts val="0"/>
                </a:spcAft>
                <a:defRPr/>
              </a:pPr>
              <a:r>
                <a:rPr lang="en-US" sz="3296" b="0" dirty="0">
                  <a:solidFill>
                    <a:prstClr val="white"/>
                  </a:solidFill>
                  <a:latin typeface="Segoe UI" panose="020B0502040204020203" pitchFamily="34" charset="0"/>
                  <a:cs typeface="Segoe UI" panose="020B0502040204020203" pitchFamily="34" charset="0"/>
                </a:rPr>
                <a:t>75.2x</a:t>
              </a:r>
            </a:p>
          </p:txBody>
        </p:sp>
        <p:sp>
          <p:nvSpPr>
            <p:cNvPr id="18" name="TextBox 17"/>
            <p:cNvSpPr txBox="1"/>
            <p:nvPr/>
          </p:nvSpPr>
          <p:spPr>
            <a:xfrm>
              <a:off x="8671223" y="3429000"/>
              <a:ext cx="2695831" cy="616084"/>
            </a:xfrm>
            <a:prstGeom prst="rect">
              <a:avLst/>
            </a:prstGeom>
            <a:noFill/>
          </p:spPr>
          <p:txBody>
            <a:bodyPr wrap="square" rtlCol="0">
              <a:spAutoFit/>
            </a:bodyPr>
            <a:lstStyle/>
            <a:p>
              <a:pPr algn="ctr" defTabSz="684867" fontAlgn="auto">
                <a:spcBef>
                  <a:spcPts val="0"/>
                </a:spcBef>
                <a:spcAft>
                  <a:spcPts val="0"/>
                </a:spcAft>
                <a:defRPr/>
              </a:pPr>
              <a:r>
                <a:rPr lang="en-US" sz="1199" b="0" dirty="0">
                  <a:solidFill>
                    <a:prstClr val="white"/>
                  </a:solidFill>
                  <a:latin typeface="Segoe UI" panose="020B0502040204020203" pitchFamily="34" charset="0"/>
                  <a:cs typeface="Segoe UI" panose="020B0502040204020203" pitchFamily="34" charset="0"/>
                </a:rPr>
                <a:t>fewer outage costs</a:t>
              </a:r>
              <a:br>
                <a:rPr lang="en-US" sz="1199" b="0" dirty="0">
                  <a:solidFill>
                    <a:prstClr val="white"/>
                  </a:solidFill>
                  <a:latin typeface="Segoe UI" panose="020B0502040204020203" pitchFamily="34" charset="0"/>
                  <a:cs typeface="Segoe UI" panose="020B0502040204020203" pitchFamily="34" charset="0"/>
                </a:rPr>
              </a:br>
              <a:r>
                <a:rPr lang="en-US" sz="1199" b="0" dirty="0">
                  <a:solidFill>
                    <a:prstClr val="white"/>
                  </a:solidFill>
                  <a:latin typeface="Segoe UI" panose="020B0502040204020203" pitchFamily="34" charset="0"/>
                  <a:cs typeface="Segoe UI" panose="020B0502040204020203" pitchFamily="34" charset="0"/>
                </a:rPr>
                <a:t>due to downtime</a:t>
              </a:r>
            </a:p>
          </p:txBody>
        </p:sp>
      </p:grpSp>
      <p:cxnSp>
        <p:nvCxnSpPr>
          <p:cNvPr id="24" name="Straight Connector 23"/>
          <p:cNvCxnSpPr/>
          <p:nvPr/>
        </p:nvCxnSpPr>
        <p:spPr>
          <a:xfrm>
            <a:off x="2324102" y="1916674"/>
            <a:ext cx="0" cy="1854741"/>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437365" y="1916674"/>
            <a:ext cx="0" cy="1854741"/>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738956" y="1916674"/>
            <a:ext cx="0" cy="1854741"/>
          </a:xfrm>
          <a:prstGeom prst="line">
            <a:avLst/>
          </a:prstGeom>
          <a:ln w="12700">
            <a:solidFill>
              <a:schemeClr val="tx1">
                <a:lumMod val="50000"/>
                <a:lumOff val="50000"/>
                <a:alpha val="48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59749" y="4119861"/>
            <a:ext cx="976749" cy="1581102"/>
            <a:chOff x="8093075" y="541338"/>
            <a:chExt cx="1711325" cy="2770188"/>
          </a:xfrm>
        </p:grpSpPr>
        <p:sp>
          <p:nvSpPr>
            <p:cNvPr id="30" name="Freeform 149"/>
            <p:cNvSpPr>
              <a:spLocks/>
            </p:cNvSpPr>
            <p:nvPr/>
          </p:nvSpPr>
          <p:spPr bwMode="auto">
            <a:xfrm>
              <a:off x="8996363" y="628651"/>
              <a:ext cx="319088" cy="217487"/>
            </a:xfrm>
            <a:custGeom>
              <a:avLst/>
              <a:gdLst>
                <a:gd name="T0" fmla="*/ 85 w 85"/>
                <a:gd name="T1" fmla="*/ 58 h 58"/>
                <a:gd name="T2" fmla="*/ 85 w 85"/>
                <a:gd name="T3" fmla="*/ 40 h 58"/>
                <a:gd name="T4" fmla="*/ 46 w 85"/>
                <a:gd name="T5" fmla="*/ 0 h 58"/>
                <a:gd name="T6" fmla="*/ 38 w 85"/>
                <a:gd name="T7" fmla="*/ 0 h 58"/>
                <a:gd name="T8" fmla="*/ 0 w 85"/>
                <a:gd name="T9" fmla="*/ 40 h 58"/>
                <a:gd name="T10" fmla="*/ 0 w 85"/>
                <a:gd name="T11" fmla="*/ 58 h 58"/>
                <a:gd name="T12" fmla="*/ 85 w 85"/>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85" h="58">
                  <a:moveTo>
                    <a:pt x="85" y="58"/>
                  </a:moveTo>
                  <a:cubicBezTo>
                    <a:pt x="85" y="40"/>
                    <a:pt x="85" y="40"/>
                    <a:pt x="85" y="40"/>
                  </a:cubicBezTo>
                  <a:cubicBezTo>
                    <a:pt x="85" y="18"/>
                    <a:pt x="68" y="0"/>
                    <a:pt x="46" y="0"/>
                  </a:cubicBezTo>
                  <a:cubicBezTo>
                    <a:pt x="38" y="0"/>
                    <a:pt x="38" y="0"/>
                    <a:pt x="38" y="0"/>
                  </a:cubicBezTo>
                  <a:cubicBezTo>
                    <a:pt x="17" y="0"/>
                    <a:pt x="0" y="18"/>
                    <a:pt x="0" y="40"/>
                  </a:cubicBezTo>
                  <a:cubicBezTo>
                    <a:pt x="0" y="58"/>
                    <a:pt x="0" y="58"/>
                    <a:pt x="0" y="58"/>
                  </a:cubicBezTo>
                  <a:lnTo>
                    <a:pt x="85" y="58"/>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1" name="Freeform 150"/>
            <p:cNvSpPr>
              <a:spLocks/>
            </p:cNvSpPr>
            <p:nvPr/>
          </p:nvSpPr>
          <p:spPr bwMode="auto">
            <a:xfrm>
              <a:off x="8961438" y="831851"/>
              <a:ext cx="387350" cy="101600"/>
            </a:xfrm>
            <a:custGeom>
              <a:avLst/>
              <a:gdLst>
                <a:gd name="T0" fmla="*/ 0 w 103"/>
                <a:gd name="T1" fmla="*/ 21 h 27"/>
                <a:gd name="T2" fmla="*/ 5 w 103"/>
                <a:gd name="T3" fmla="*/ 27 h 27"/>
                <a:gd name="T4" fmla="*/ 97 w 103"/>
                <a:gd name="T5" fmla="*/ 27 h 27"/>
                <a:gd name="T6" fmla="*/ 103 w 103"/>
                <a:gd name="T7" fmla="*/ 21 h 27"/>
                <a:gd name="T8" fmla="*/ 103 w 103"/>
                <a:gd name="T9" fmla="*/ 6 h 27"/>
                <a:gd name="T10" fmla="*/ 97 w 103"/>
                <a:gd name="T11" fmla="*/ 0 h 27"/>
                <a:gd name="T12" fmla="*/ 5 w 103"/>
                <a:gd name="T13" fmla="*/ 0 h 27"/>
                <a:gd name="T14" fmla="*/ 0 w 103"/>
                <a:gd name="T15" fmla="*/ 6 h 27"/>
                <a:gd name="T16" fmla="*/ 0 w 103"/>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27">
                  <a:moveTo>
                    <a:pt x="0" y="21"/>
                  </a:moveTo>
                  <a:cubicBezTo>
                    <a:pt x="0" y="24"/>
                    <a:pt x="2" y="27"/>
                    <a:pt x="5" y="27"/>
                  </a:cubicBezTo>
                  <a:cubicBezTo>
                    <a:pt x="97" y="27"/>
                    <a:pt x="97" y="27"/>
                    <a:pt x="97" y="27"/>
                  </a:cubicBezTo>
                  <a:cubicBezTo>
                    <a:pt x="100" y="27"/>
                    <a:pt x="103" y="24"/>
                    <a:pt x="103" y="21"/>
                  </a:cubicBezTo>
                  <a:cubicBezTo>
                    <a:pt x="103" y="6"/>
                    <a:pt x="103" y="6"/>
                    <a:pt x="103" y="6"/>
                  </a:cubicBezTo>
                  <a:cubicBezTo>
                    <a:pt x="103" y="3"/>
                    <a:pt x="100" y="0"/>
                    <a:pt x="97" y="0"/>
                  </a:cubicBezTo>
                  <a:cubicBezTo>
                    <a:pt x="5" y="0"/>
                    <a:pt x="5" y="0"/>
                    <a:pt x="5" y="0"/>
                  </a:cubicBezTo>
                  <a:cubicBezTo>
                    <a:pt x="2" y="0"/>
                    <a:pt x="0" y="3"/>
                    <a:pt x="0" y="6"/>
                  </a:cubicBezTo>
                  <a:lnTo>
                    <a:pt x="0" y="2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2" name="Freeform 151"/>
            <p:cNvSpPr>
              <a:spLocks/>
            </p:cNvSpPr>
            <p:nvPr/>
          </p:nvSpPr>
          <p:spPr bwMode="auto">
            <a:xfrm>
              <a:off x="8875713" y="1019176"/>
              <a:ext cx="882650" cy="706437"/>
            </a:xfrm>
            <a:custGeom>
              <a:avLst/>
              <a:gdLst>
                <a:gd name="T0" fmla="*/ 235 w 235"/>
                <a:gd name="T1" fmla="*/ 103 h 188"/>
                <a:gd name="T2" fmla="*/ 171 w 235"/>
                <a:gd name="T3" fmla="*/ 51 h 188"/>
                <a:gd name="T4" fmla="*/ 167 w 235"/>
                <a:gd name="T5" fmla="*/ 49 h 188"/>
                <a:gd name="T6" fmla="*/ 151 w 235"/>
                <a:gd name="T7" fmla="*/ 45 h 188"/>
                <a:gd name="T8" fmla="*/ 102 w 235"/>
                <a:gd name="T9" fmla="*/ 45 h 188"/>
                <a:gd name="T10" fmla="*/ 99 w 235"/>
                <a:gd name="T11" fmla="*/ 45 h 188"/>
                <a:gd name="T12" fmla="*/ 99 w 235"/>
                <a:gd name="T13" fmla="*/ 0 h 188"/>
                <a:gd name="T14" fmla="*/ 52 w 235"/>
                <a:gd name="T15" fmla="*/ 0 h 188"/>
                <a:gd name="T16" fmla="*/ 52 w 235"/>
                <a:gd name="T17" fmla="*/ 55 h 188"/>
                <a:gd name="T18" fmla="*/ 0 w 235"/>
                <a:gd name="T19" fmla="*/ 90 h 188"/>
                <a:gd name="T20" fmla="*/ 0 w 235"/>
                <a:gd name="T21" fmla="*/ 188 h 188"/>
                <a:gd name="T22" fmla="*/ 151 w 235"/>
                <a:gd name="T23" fmla="*/ 188 h 188"/>
                <a:gd name="T24" fmla="*/ 151 w 235"/>
                <a:gd name="T25" fmla="*/ 81 h 188"/>
                <a:gd name="T26" fmla="*/ 215 w 235"/>
                <a:gd name="T27" fmla="*/ 133 h 188"/>
                <a:gd name="T28" fmla="*/ 235 w 235"/>
                <a:gd name="T29" fmla="*/ 10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5" h="188">
                  <a:moveTo>
                    <a:pt x="235" y="103"/>
                  </a:moveTo>
                  <a:cubicBezTo>
                    <a:pt x="171" y="51"/>
                    <a:pt x="171" y="51"/>
                    <a:pt x="171" y="51"/>
                  </a:cubicBezTo>
                  <a:cubicBezTo>
                    <a:pt x="170" y="50"/>
                    <a:pt x="168" y="49"/>
                    <a:pt x="167" y="49"/>
                  </a:cubicBezTo>
                  <a:cubicBezTo>
                    <a:pt x="163" y="46"/>
                    <a:pt x="157" y="45"/>
                    <a:pt x="151" y="45"/>
                  </a:cubicBezTo>
                  <a:cubicBezTo>
                    <a:pt x="102" y="45"/>
                    <a:pt x="102" y="45"/>
                    <a:pt x="102" y="45"/>
                  </a:cubicBezTo>
                  <a:cubicBezTo>
                    <a:pt x="101" y="45"/>
                    <a:pt x="100" y="45"/>
                    <a:pt x="99" y="45"/>
                  </a:cubicBezTo>
                  <a:cubicBezTo>
                    <a:pt x="99" y="0"/>
                    <a:pt x="99" y="0"/>
                    <a:pt x="99" y="0"/>
                  </a:cubicBezTo>
                  <a:cubicBezTo>
                    <a:pt x="52" y="0"/>
                    <a:pt x="52" y="0"/>
                    <a:pt x="52" y="0"/>
                  </a:cubicBezTo>
                  <a:cubicBezTo>
                    <a:pt x="52" y="55"/>
                    <a:pt x="52" y="55"/>
                    <a:pt x="52" y="55"/>
                  </a:cubicBezTo>
                  <a:cubicBezTo>
                    <a:pt x="47" y="49"/>
                    <a:pt x="0" y="90"/>
                    <a:pt x="0" y="90"/>
                  </a:cubicBezTo>
                  <a:cubicBezTo>
                    <a:pt x="0" y="188"/>
                    <a:pt x="0" y="188"/>
                    <a:pt x="0" y="188"/>
                  </a:cubicBezTo>
                  <a:cubicBezTo>
                    <a:pt x="151" y="188"/>
                    <a:pt x="151" y="188"/>
                    <a:pt x="151" y="188"/>
                  </a:cubicBezTo>
                  <a:cubicBezTo>
                    <a:pt x="151" y="81"/>
                    <a:pt x="151" y="81"/>
                    <a:pt x="151" y="81"/>
                  </a:cubicBezTo>
                  <a:cubicBezTo>
                    <a:pt x="215" y="133"/>
                    <a:pt x="215" y="133"/>
                    <a:pt x="215" y="133"/>
                  </a:cubicBezTo>
                  <a:cubicBezTo>
                    <a:pt x="235" y="117"/>
                    <a:pt x="235" y="103"/>
                    <a:pt x="235" y="10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3" name="Freeform 152"/>
            <p:cNvSpPr>
              <a:spLocks/>
            </p:cNvSpPr>
            <p:nvPr/>
          </p:nvSpPr>
          <p:spPr bwMode="auto">
            <a:xfrm>
              <a:off x="9070975" y="1019176"/>
              <a:ext cx="176213" cy="123825"/>
            </a:xfrm>
            <a:custGeom>
              <a:avLst/>
              <a:gdLst>
                <a:gd name="T0" fmla="*/ 47 w 47"/>
                <a:gd name="T1" fmla="*/ 31 h 33"/>
                <a:gd name="T2" fmla="*/ 23 w 47"/>
                <a:gd name="T3" fmla="*/ 33 h 33"/>
                <a:gd name="T4" fmla="*/ 0 w 47"/>
                <a:gd name="T5" fmla="*/ 31 h 33"/>
                <a:gd name="T6" fmla="*/ 0 w 47"/>
                <a:gd name="T7" fmla="*/ 0 h 33"/>
                <a:gd name="T8" fmla="*/ 47 w 47"/>
                <a:gd name="T9" fmla="*/ 0 h 33"/>
                <a:gd name="T10" fmla="*/ 47 w 47"/>
                <a:gd name="T11" fmla="*/ 31 h 33"/>
              </a:gdLst>
              <a:ahLst/>
              <a:cxnLst>
                <a:cxn ang="0">
                  <a:pos x="T0" y="T1"/>
                </a:cxn>
                <a:cxn ang="0">
                  <a:pos x="T2" y="T3"/>
                </a:cxn>
                <a:cxn ang="0">
                  <a:pos x="T4" y="T5"/>
                </a:cxn>
                <a:cxn ang="0">
                  <a:pos x="T6" y="T7"/>
                </a:cxn>
                <a:cxn ang="0">
                  <a:pos x="T8" y="T9"/>
                </a:cxn>
                <a:cxn ang="0">
                  <a:pos x="T10" y="T11"/>
                </a:cxn>
              </a:cxnLst>
              <a:rect l="0" t="0" r="r" b="b"/>
              <a:pathLst>
                <a:path w="47" h="33">
                  <a:moveTo>
                    <a:pt x="47" y="31"/>
                  </a:moveTo>
                  <a:cubicBezTo>
                    <a:pt x="40" y="33"/>
                    <a:pt x="32" y="33"/>
                    <a:pt x="23" y="33"/>
                  </a:cubicBezTo>
                  <a:cubicBezTo>
                    <a:pt x="15" y="33"/>
                    <a:pt x="7" y="33"/>
                    <a:pt x="0" y="31"/>
                  </a:cubicBezTo>
                  <a:cubicBezTo>
                    <a:pt x="0" y="0"/>
                    <a:pt x="0" y="0"/>
                    <a:pt x="0" y="0"/>
                  </a:cubicBezTo>
                  <a:cubicBezTo>
                    <a:pt x="47" y="0"/>
                    <a:pt x="47" y="0"/>
                    <a:pt x="47" y="0"/>
                  </a:cubicBezTo>
                  <a:lnTo>
                    <a:pt x="47" y="31"/>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4" name="Freeform 153"/>
            <p:cNvSpPr>
              <a:spLocks/>
            </p:cNvSpPr>
            <p:nvPr/>
          </p:nvSpPr>
          <p:spPr bwMode="auto">
            <a:xfrm>
              <a:off x="8996363" y="763588"/>
              <a:ext cx="314325" cy="319087"/>
            </a:xfrm>
            <a:custGeom>
              <a:avLst/>
              <a:gdLst>
                <a:gd name="T0" fmla="*/ 84 w 84"/>
                <a:gd name="T1" fmla="*/ 0 h 85"/>
                <a:gd name="T2" fmla="*/ 84 w 84"/>
                <a:gd name="T3" fmla="*/ 71 h 85"/>
                <a:gd name="T4" fmla="*/ 42 w 84"/>
                <a:gd name="T5" fmla="*/ 85 h 85"/>
                <a:gd name="T6" fmla="*/ 0 w 84"/>
                <a:gd name="T7" fmla="*/ 71 h 85"/>
                <a:gd name="T8" fmla="*/ 0 w 84"/>
                <a:gd name="T9" fmla="*/ 0 h 85"/>
                <a:gd name="T10" fmla="*/ 84 w 84"/>
                <a:gd name="T11" fmla="*/ 0 h 85"/>
              </a:gdLst>
              <a:ahLst/>
              <a:cxnLst>
                <a:cxn ang="0">
                  <a:pos x="T0" y="T1"/>
                </a:cxn>
                <a:cxn ang="0">
                  <a:pos x="T2" y="T3"/>
                </a:cxn>
                <a:cxn ang="0">
                  <a:pos x="T4" y="T5"/>
                </a:cxn>
                <a:cxn ang="0">
                  <a:pos x="T6" y="T7"/>
                </a:cxn>
                <a:cxn ang="0">
                  <a:pos x="T8" y="T9"/>
                </a:cxn>
                <a:cxn ang="0">
                  <a:pos x="T10" y="T11"/>
                </a:cxn>
              </a:cxnLst>
              <a:rect l="0" t="0" r="r" b="b"/>
              <a:pathLst>
                <a:path w="84" h="85">
                  <a:moveTo>
                    <a:pt x="84" y="0"/>
                  </a:moveTo>
                  <a:cubicBezTo>
                    <a:pt x="84" y="71"/>
                    <a:pt x="84" y="71"/>
                    <a:pt x="84" y="71"/>
                  </a:cubicBezTo>
                  <a:cubicBezTo>
                    <a:pt x="72" y="80"/>
                    <a:pt x="58" y="85"/>
                    <a:pt x="42" y="85"/>
                  </a:cubicBezTo>
                  <a:cubicBezTo>
                    <a:pt x="20" y="85"/>
                    <a:pt x="0" y="71"/>
                    <a:pt x="0" y="71"/>
                  </a:cubicBezTo>
                  <a:cubicBezTo>
                    <a:pt x="0" y="0"/>
                    <a:pt x="0" y="0"/>
                    <a:pt x="0" y="0"/>
                  </a:cubicBezTo>
                  <a:lnTo>
                    <a:pt x="84" y="0"/>
                  </a:lnTo>
                  <a:close/>
                </a:path>
              </a:pathLst>
            </a:custGeom>
            <a:solidFill>
              <a:srgbClr val="FCB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5" name="Freeform 154"/>
            <p:cNvSpPr>
              <a:spLocks noEditPoints="1"/>
            </p:cNvSpPr>
            <p:nvPr/>
          </p:nvSpPr>
          <p:spPr bwMode="auto">
            <a:xfrm>
              <a:off x="8996363" y="796926"/>
              <a:ext cx="322263" cy="131762"/>
            </a:xfrm>
            <a:custGeom>
              <a:avLst/>
              <a:gdLst>
                <a:gd name="T0" fmla="*/ 86 w 86"/>
                <a:gd name="T1" fmla="*/ 5 h 35"/>
                <a:gd name="T2" fmla="*/ 66 w 86"/>
                <a:gd name="T3" fmla="*/ 1 h 35"/>
                <a:gd name="T4" fmla="*/ 50 w 86"/>
                <a:gd name="T5" fmla="*/ 6 h 35"/>
                <a:gd name="T6" fmla="*/ 49 w 86"/>
                <a:gd name="T7" fmla="*/ 7 h 35"/>
                <a:gd name="T8" fmla="*/ 43 w 86"/>
                <a:gd name="T9" fmla="*/ 6 h 35"/>
                <a:gd name="T10" fmla="*/ 38 w 86"/>
                <a:gd name="T11" fmla="*/ 7 h 35"/>
                <a:gd name="T12" fmla="*/ 36 w 86"/>
                <a:gd name="T13" fmla="*/ 6 h 35"/>
                <a:gd name="T14" fmla="*/ 20 w 86"/>
                <a:gd name="T15" fmla="*/ 1 h 35"/>
                <a:gd name="T16" fmla="*/ 1 w 86"/>
                <a:gd name="T17" fmla="*/ 5 h 35"/>
                <a:gd name="T18" fmla="*/ 0 w 86"/>
                <a:gd name="T19" fmla="*/ 6 h 35"/>
                <a:gd name="T20" fmla="*/ 0 w 86"/>
                <a:gd name="T21" fmla="*/ 9 h 35"/>
                <a:gd name="T22" fmla="*/ 1 w 86"/>
                <a:gd name="T23" fmla="*/ 10 h 35"/>
                <a:gd name="T24" fmla="*/ 3 w 86"/>
                <a:gd name="T25" fmla="*/ 11 h 35"/>
                <a:gd name="T26" fmla="*/ 4 w 86"/>
                <a:gd name="T27" fmla="*/ 22 h 35"/>
                <a:gd name="T28" fmla="*/ 16 w 86"/>
                <a:gd name="T29" fmla="*/ 34 h 35"/>
                <a:gd name="T30" fmla="*/ 35 w 86"/>
                <a:gd name="T31" fmla="*/ 26 h 35"/>
                <a:gd name="T32" fmla="*/ 39 w 86"/>
                <a:gd name="T33" fmla="*/ 11 h 35"/>
                <a:gd name="T34" fmla="*/ 40 w 86"/>
                <a:gd name="T35" fmla="*/ 10 h 35"/>
                <a:gd name="T36" fmla="*/ 43 w 86"/>
                <a:gd name="T37" fmla="*/ 10 h 35"/>
                <a:gd name="T38" fmla="*/ 47 w 86"/>
                <a:gd name="T39" fmla="*/ 10 h 35"/>
                <a:gd name="T40" fmla="*/ 47 w 86"/>
                <a:gd name="T41" fmla="*/ 11 h 35"/>
                <a:gd name="T42" fmla="*/ 51 w 86"/>
                <a:gd name="T43" fmla="*/ 26 h 35"/>
                <a:gd name="T44" fmla="*/ 70 w 86"/>
                <a:gd name="T45" fmla="*/ 34 h 35"/>
                <a:gd name="T46" fmla="*/ 83 w 86"/>
                <a:gd name="T47" fmla="*/ 22 h 35"/>
                <a:gd name="T48" fmla="*/ 84 w 86"/>
                <a:gd name="T49" fmla="*/ 11 h 35"/>
                <a:gd name="T50" fmla="*/ 86 w 86"/>
                <a:gd name="T51" fmla="*/ 10 h 35"/>
                <a:gd name="T52" fmla="*/ 86 w 86"/>
                <a:gd name="T53" fmla="*/ 9 h 35"/>
                <a:gd name="T54" fmla="*/ 86 w 86"/>
                <a:gd name="T55" fmla="*/ 6 h 35"/>
                <a:gd name="T56" fmla="*/ 86 w 86"/>
                <a:gd name="T57" fmla="*/ 5 h 35"/>
                <a:gd name="T58" fmla="*/ 36 w 86"/>
                <a:gd name="T59" fmla="*/ 21 h 35"/>
                <a:gd name="T60" fmla="*/ 26 w 86"/>
                <a:gd name="T61" fmla="*/ 31 h 35"/>
                <a:gd name="T62" fmla="*/ 10 w 86"/>
                <a:gd name="T63" fmla="*/ 30 h 35"/>
                <a:gd name="T64" fmla="*/ 4 w 86"/>
                <a:gd name="T65" fmla="*/ 18 h 35"/>
                <a:gd name="T66" fmla="*/ 8 w 86"/>
                <a:gd name="T67" fmla="*/ 6 h 35"/>
                <a:gd name="T68" fmla="*/ 19 w 86"/>
                <a:gd name="T69" fmla="*/ 2 h 35"/>
                <a:gd name="T70" fmla="*/ 35 w 86"/>
                <a:gd name="T71" fmla="*/ 7 h 35"/>
                <a:gd name="T72" fmla="*/ 36 w 86"/>
                <a:gd name="T73" fmla="*/ 21 h 35"/>
                <a:gd name="T74" fmla="*/ 82 w 86"/>
                <a:gd name="T75" fmla="*/ 18 h 35"/>
                <a:gd name="T76" fmla="*/ 76 w 86"/>
                <a:gd name="T77" fmla="*/ 30 h 35"/>
                <a:gd name="T78" fmla="*/ 61 w 86"/>
                <a:gd name="T79" fmla="*/ 31 h 35"/>
                <a:gd name="T80" fmla="*/ 50 w 86"/>
                <a:gd name="T81" fmla="*/ 21 h 35"/>
                <a:gd name="T82" fmla="*/ 52 w 86"/>
                <a:gd name="T83" fmla="*/ 7 h 35"/>
                <a:gd name="T84" fmla="*/ 67 w 86"/>
                <a:gd name="T85" fmla="*/ 2 h 35"/>
                <a:gd name="T86" fmla="*/ 78 w 86"/>
                <a:gd name="T87" fmla="*/ 6 h 35"/>
                <a:gd name="T88" fmla="*/ 82 w 86"/>
                <a:gd name="T89"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35">
                  <a:moveTo>
                    <a:pt x="86" y="5"/>
                  </a:moveTo>
                  <a:cubicBezTo>
                    <a:pt x="84" y="4"/>
                    <a:pt x="75" y="1"/>
                    <a:pt x="66" y="1"/>
                  </a:cubicBezTo>
                  <a:cubicBezTo>
                    <a:pt x="57" y="0"/>
                    <a:pt x="52" y="4"/>
                    <a:pt x="50" y="6"/>
                  </a:cubicBezTo>
                  <a:cubicBezTo>
                    <a:pt x="50" y="6"/>
                    <a:pt x="49" y="7"/>
                    <a:pt x="49" y="7"/>
                  </a:cubicBezTo>
                  <a:cubicBezTo>
                    <a:pt x="47" y="6"/>
                    <a:pt x="45" y="6"/>
                    <a:pt x="43" y="6"/>
                  </a:cubicBezTo>
                  <a:cubicBezTo>
                    <a:pt x="41" y="6"/>
                    <a:pt x="39" y="6"/>
                    <a:pt x="38" y="7"/>
                  </a:cubicBezTo>
                  <a:cubicBezTo>
                    <a:pt x="37" y="7"/>
                    <a:pt x="37" y="6"/>
                    <a:pt x="36" y="6"/>
                  </a:cubicBezTo>
                  <a:cubicBezTo>
                    <a:pt x="34" y="4"/>
                    <a:pt x="29" y="0"/>
                    <a:pt x="20" y="1"/>
                  </a:cubicBezTo>
                  <a:cubicBezTo>
                    <a:pt x="11" y="1"/>
                    <a:pt x="3" y="4"/>
                    <a:pt x="1" y="5"/>
                  </a:cubicBezTo>
                  <a:cubicBezTo>
                    <a:pt x="0" y="6"/>
                    <a:pt x="0" y="6"/>
                    <a:pt x="0" y="6"/>
                  </a:cubicBezTo>
                  <a:cubicBezTo>
                    <a:pt x="0" y="9"/>
                    <a:pt x="0" y="9"/>
                    <a:pt x="0" y="9"/>
                  </a:cubicBezTo>
                  <a:cubicBezTo>
                    <a:pt x="0" y="9"/>
                    <a:pt x="0" y="10"/>
                    <a:pt x="1" y="10"/>
                  </a:cubicBezTo>
                  <a:cubicBezTo>
                    <a:pt x="2" y="10"/>
                    <a:pt x="3" y="11"/>
                    <a:pt x="3" y="11"/>
                  </a:cubicBezTo>
                  <a:cubicBezTo>
                    <a:pt x="3" y="14"/>
                    <a:pt x="3" y="19"/>
                    <a:pt x="4" y="22"/>
                  </a:cubicBezTo>
                  <a:cubicBezTo>
                    <a:pt x="5" y="25"/>
                    <a:pt x="7" y="32"/>
                    <a:pt x="16" y="34"/>
                  </a:cubicBezTo>
                  <a:cubicBezTo>
                    <a:pt x="25" y="35"/>
                    <a:pt x="31" y="32"/>
                    <a:pt x="35" y="26"/>
                  </a:cubicBezTo>
                  <a:cubicBezTo>
                    <a:pt x="39" y="21"/>
                    <a:pt x="39" y="13"/>
                    <a:pt x="39" y="11"/>
                  </a:cubicBezTo>
                  <a:cubicBezTo>
                    <a:pt x="39" y="11"/>
                    <a:pt x="39" y="10"/>
                    <a:pt x="40" y="10"/>
                  </a:cubicBezTo>
                  <a:cubicBezTo>
                    <a:pt x="41" y="10"/>
                    <a:pt x="43" y="10"/>
                    <a:pt x="43" y="10"/>
                  </a:cubicBezTo>
                  <a:cubicBezTo>
                    <a:pt x="43" y="10"/>
                    <a:pt x="45" y="10"/>
                    <a:pt x="47" y="10"/>
                  </a:cubicBezTo>
                  <a:cubicBezTo>
                    <a:pt x="47" y="10"/>
                    <a:pt x="47" y="11"/>
                    <a:pt x="47" y="11"/>
                  </a:cubicBezTo>
                  <a:cubicBezTo>
                    <a:pt x="47" y="13"/>
                    <a:pt x="47" y="21"/>
                    <a:pt x="51" y="26"/>
                  </a:cubicBezTo>
                  <a:cubicBezTo>
                    <a:pt x="55" y="32"/>
                    <a:pt x="61" y="35"/>
                    <a:pt x="70" y="34"/>
                  </a:cubicBezTo>
                  <a:cubicBezTo>
                    <a:pt x="79" y="32"/>
                    <a:pt x="82" y="25"/>
                    <a:pt x="83" y="22"/>
                  </a:cubicBezTo>
                  <a:cubicBezTo>
                    <a:pt x="84" y="19"/>
                    <a:pt x="84" y="14"/>
                    <a:pt x="84" y="11"/>
                  </a:cubicBezTo>
                  <a:cubicBezTo>
                    <a:pt x="84" y="11"/>
                    <a:pt x="84" y="10"/>
                    <a:pt x="86" y="10"/>
                  </a:cubicBezTo>
                  <a:cubicBezTo>
                    <a:pt x="86" y="10"/>
                    <a:pt x="86" y="9"/>
                    <a:pt x="86" y="9"/>
                  </a:cubicBezTo>
                  <a:cubicBezTo>
                    <a:pt x="86" y="6"/>
                    <a:pt x="86" y="6"/>
                    <a:pt x="86" y="6"/>
                  </a:cubicBezTo>
                  <a:lnTo>
                    <a:pt x="86" y="5"/>
                  </a:lnTo>
                  <a:close/>
                  <a:moveTo>
                    <a:pt x="36" y="21"/>
                  </a:moveTo>
                  <a:cubicBezTo>
                    <a:pt x="35" y="25"/>
                    <a:pt x="32" y="29"/>
                    <a:pt x="26" y="31"/>
                  </a:cubicBezTo>
                  <a:cubicBezTo>
                    <a:pt x="20" y="34"/>
                    <a:pt x="14" y="32"/>
                    <a:pt x="10" y="30"/>
                  </a:cubicBezTo>
                  <a:cubicBezTo>
                    <a:pt x="7" y="27"/>
                    <a:pt x="5" y="24"/>
                    <a:pt x="4" y="18"/>
                  </a:cubicBezTo>
                  <a:cubicBezTo>
                    <a:pt x="3" y="12"/>
                    <a:pt x="6" y="7"/>
                    <a:pt x="8" y="6"/>
                  </a:cubicBezTo>
                  <a:cubicBezTo>
                    <a:pt x="10" y="5"/>
                    <a:pt x="13" y="3"/>
                    <a:pt x="19" y="2"/>
                  </a:cubicBezTo>
                  <a:cubicBezTo>
                    <a:pt x="24" y="2"/>
                    <a:pt x="30" y="3"/>
                    <a:pt x="35" y="7"/>
                  </a:cubicBezTo>
                  <a:cubicBezTo>
                    <a:pt x="39" y="11"/>
                    <a:pt x="37" y="19"/>
                    <a:pt x="36" y="21"/>
                  </a:cubicBezTo>
                  <a:close/>
                  <a:moveTo>
                    <a:pt x="82" y="18"/>
                  </a:moveTo>
                  <a:cubicBezTo>
                    <a:pt x="81" y="24"/>
                    <a:pt x="79" y="27"/>
                    <a:pt x="76" y="30"/>
                  </a:cubicBezTo>
                  <a:cubicBezTo>
                    <a:pt x="73" y="32"/>
                    <a:pt x="66" y="34"/>
                    <a:pt x="61" y="31"/>
                  </a:cubicBezTo>
                  <a:cubicBezTo>
                    <a:pt x="54" y="29"/>
                    <a:pt x="52" y="25"/>
                    <a:pt x="50" y="21"/>
                  </a:cubicBezTo>
                  <a:cubicBezTo>
                    <a:pt x="49" y="19"/>
                    <a:pt x="47" y="11"/>
                    <a:pt x="52" y="7"/>
                  </a:cubicBezTo>
                  <a:cubicBezTo>
                    <a:pt x="57" y="3"/>
                    <a:pt x="63" y="2"/>
                    <a:pt x="67" y="2"/>
                  </a:cubicBezTo>
                  <a:cubicBezTo>
                    <a:pt x="74" y="3"/>
                    <a:pt x="77" y="5"/>
                    <a:pt x="78" y="6"/>
                  </a:cubicBezTo>
                  <a:cubicBezTo>
                    <a:pt x="80" y="7"/>
                    <a:pt x="83" y="12"/>
                    <a:pt x="82" y="18"/>
                  </a:cubicBezTo>
                  <a:close/>
                </a:path>
              </a:pathLst>
            </a:custGeom>
            <a:solidFill>
              <a:srgbClr val="2B2E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6" name="Oval 155"/>
            <p:cNvSpPr>
              <a:spLocks noChangeArrowheads="1"/>
            </p:cNvSpPr>
            <p:nvPr/>
          </p:nvSpPr>
          <p:spPr bwMode="auto">
            <a:xfrm>
              <a:off x="9232900" y="857251"/>
              <a:ext cx="19050"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7" name="Oval 156"/>
            <p:cNvSpPr>
              <a:spLocks noChangeArrowheads="1"/>
            </p:cNvSpPr>
            <p:nvPr/>
          </p:nvSpPr>
          <p:spPr bwMode="auto">
            <a:xfrm>
              <a:off x="9067800" y="857251"/>
              <a:ext cx="17463" cy="19050"/>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8" name="Freeform 157"/>
            <p:cNvSpPr>
              <a:spLocks/>
            </p:cNvSpPr>
            <p:nvPr/>
          </p:nvSpPr>
          <p:spPr bwMode="auto">
            <a:xfrm>
              <a:off x="9134475" y="909638"/>
              <a:ext cx="46038" cy="15875"/>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2"/>
                    <a:pt x="3" y="4"/>
                    <a:pt x="6" y="4"/>
                  </a:cubicBezTo>
                  <a:cubicBezTo>
                    <a:pt x="9" y="4"/>
                    <a:pt x="11" y="2"/>
                    <a:pt x="12" y="0"/>
                  </a:cubicBezTo>
                  <a:lnTo>
                    <a:pt x="0" y="0"/>
                  </a:ln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39" name="Freeform 158"/>
            <p:cNvSpPr>
              <a:spLocks/>
            </p:cNvSpPr>
            <p:nvPr/>
          </p:nvSpPr>
          <p:spPr bwMode="auto">
            <a:xfrm>
              <a:off x="9109075" y="981076"/>
              <a:ext cx="96838" cy="30162"/>
            </a:xfrm>
            <a:custGeom>
              <a:avLst/>
              <a:gdLst>
                <a:gd name="T0" fmla="*/ 26 w 26"/>
                <a:gd name="T1" fmla="*/ 4 h 8"/>
                <a:gd name="T2" fmla="*/ 23 w 26"/>
                <a:gd name="T3" fmla="*/ 8 h 8"/>
                <a:gd name="T4" fmla="*/ 3 w 26"/>
                <a:gd name="T5" fmla="*/ 8 h 8"/>
                <a:gd name="T6" fmla="*/ 0 w 26"/>
                <a:gd name="T7" fmla="*/ 4 h 8"/>
                <a:gd name="T8" fmla="*/ 3 w 26"/>
                <a:gd name="T9" fmla="*/ 0 h 8"/>
                <a:gd name="T10" fmla="*/ 23 w 26"/>
                <a:gd name="T11" fmla="*/ 0 h 8"/>
                <a:gd name="T12" fmla="*/ 26 w 2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6" y="4"/>
                  </a:moveTo>
                  <a:cubicBezTo>
                    <a:pt x="26" y="6"/>
                    <a:pt x="25" y="8"/>
                    <a:pt x="23" y="8"/>
                  </a:cubicBezTo>
                  <a:cubicBezTo>
                    <a:pt x="3" y="8"/>
                    <a:pt x="3" y="8"/>
                    <a:pt x="3" y="8"/>
                  </a:cubicBezTo>
                  <a:cubicBezTo>
                    <a:pt x="1" y="8"/>
                    <a:pt x="0" y="6"/>
                    <a:pt x="0" y="4"/>
                  </a:cubicBezTo>
                  <a:cubicBezTo>
                    <a:pt x="0" y="2"/>
                    <a:pt x="1" y="0"/>
                    <a:pt x="3" y="0"/>
                  </a:cubicBezTo>
                  <a:cubicBezTo>
                    <a:pt x="23" y="0"/>
                    <a:pt x="23" y="0"/>
                    <a:pt x="23" y="0"/>
                  </a:cubicBezTo>
                  <a:cubicBezTo>
                    <a:pt x="25" y="0"/>
                    <a:pt x="26" y="2"/>
                    <a:pt x="26" y="4"/>
                  </a:cubicBezTo>
                  <a:close/>
                </a:path>
              </a:pathLst>
            </a:custGeom>
            <a:solidFill>
              <a:srgbClr val="C196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0" name="Freeform 159"/>
            <p:cNvSpPr>
              <a:spLocks noEditPoints="1"/>
            </p:cNvSpPr>
            <p:nvPr/>
          </p:nvSpPr>
          <p:spPr bwMode="auto">
            <a:xfrm>
              <a:off x="8988425" y="903288"/>
              <a:ext cx="341313" cy="228600"/>
            </a:xfrm>
            <a:custGeom>
              <a:avLst/>
              <a:gdLst>
                <a:gd name="T0" fmla="*/ 86 w 91"/>
                <a:gd name="T1" fmla="*/ 0 h 61"/>
                <a:gd name="T2" fmla="*/ 79 w 91"/>
                <a:gd name="T3" fmla="*/ 3 h 61"/>
                <a:gd name="T4" fmla="*/ 74 w 91"/>
                <a:gd name="T5" fmla="*/ 16 h 61"/>
                <a:gd name="T6" fmla="*/ 61 w 91"/>
                <a:gd name="T7" fmla="*/ 8 h 61"/>
                <a:gd name="T8" fmla="*/ 45 w 91"/>
                <a:gd name="T9" fmla="*/ 10 h 61"/>
                <a:gd name="T10" fmla="*/ 30 w 91"/>
                <a:gd name="T11" fmla="*/ 8 h 61"/>
                <a:gd name="T12" fmla="*/ 16 w 91"/>
                <a:gd name="T13" fmla="*/ 16 h 61"/>
                <a:gd name="T14" fmla="*/ 11 w 91"/>
                <a:gd name="T15" fmla="*/ 3 h 61"/>
                <a:gd name="T16" fmla="*/ 4 w 91"/>
                <a:gd name="T17" fmla="*/ 0 h 61"/>
                <a:gd name="T18" fmla="*/ 1 w 91"/>
                <a:gd name="T19" fmla="*/ 30 h 61"/>
                <a:gd name="T20" fmla="*/ 45 w 91"/>
                <a:gd name="T21" fmla="*/ 61 h 61"/>
                <a:gd name="T22" fmla="*/ 45 w 91"/>
                <a:gd name="T23" fmla="*/ 61 h 61"/>
                <a:gd name="T24" fmla="*/ 45 w 91"/>
                <a:gd name="T25" fmla="*/ 61 h 61"/>
                <a:gd name="T26" fmla="*/ 45 w 91"/>
                <a:gd name="T27" fmla="*/ 61 h 61"/>
                <a:gd name="T28" fmla="*/ 45 w 91"/>
                <a:gd name="T29" fmla="*/ 61 h 61"/>
                <a:gd name="T30" fmla="*/ 89 w 91"/>
                <a:gd name="T31" fmla="*/ 30 h 61"/>
                <a:gd name="T32" fmla="*/ 86 w 91"/>
                <a:gd name="T33" fmla="*/ 0 h 61"/>
                <a:gd name="T34" fmla="*/ 61 w 91"/>
                <a:gd name="T35" fmla="*/ 42 h 61"/>
                <a:gd name="T36" fmla="*/ 45 w 91"/>
                <a:gd name="T37" fmla="*/ 45 h 61"/>
                <a:gd name="T38" fmla="*/ 45 w 91"/>
                <a:gd name="T39" fmla="*/ 45 h 61"/>
                <a:gd name="T40" fmla="*/ 45 w 91"/>
                <a:gd name="T41" fmla="*/ 45 h 61"/>
                <a:gd name="T42" fmla="*/ 45 w 91"/>
                <a:gd name="T43" fmla="*/ 45 h 61"/>
                <a:gd name="T44" fmla="*/ 45 w 91"/>
                <a:gd name="T45" fmla="*/ 45 h 61"/>
                <a:gd name="T46" fmla="*/ 29 w 91"/>
                <a:gd name="T47" fmla="*/ 42 h 61"/>
                <a:gd name="T48" fmla="*/ 30 w 91"/>
                <a:gd name="T49" fmla="*/ 19 h 61"/>
                <a:gd name="T50" fmla="*/ 45 w 91"/>
                <a:gd name="T51" fmla="*/ 19 h 61"/>
                <a:gd name="T52" fmla="*/ 60 w 91"/>
                <a:gd name="T53" fmla="*/ 19 h 61"/>
                <a:gd name="T54" fmla="*/ 61 w 91"/>
                <a:gd name="T55"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1" h="61">
                  <a:moveTo>
                    <a:pt x="86" y="0"/>
                  </a:moveTo>
                  <a:cubicBezTo>
                    <a:pt x="84" y="2"/>
                    <a:pt x="79" y="3"/>
                    <a:pt x="79" y="3"/>
                  </a:cubicBezTo>
                  <a:cubicBezTo>
                    <a:pt x="79" y="7"/>
                    <a:pt x="77" y="15"/>
                    <a:pt x="74" y="16"/>
                  </a:cubicBezTo>
                  <a:cubicBezTo>
                    <a:pt x="71" y="18"/>
                    <a:pt x="67" y="11"/>
                    <a:pt x="61" y="8"/>
                  </a:cubicBezTo>
                  <a:cubicBezTo>
                    <a:pt x="56" y="6"/>
                    <a:pt x="49" y="8"/>
                    <a:pt x="45" y="10"/>
                  </a:cubicBezTo>
                  <a:cubicBezTo>
                    <a:pt x="42" y="8"/>
                    <a:pt x="34" y="6"/>
                    <a:pt x="30" y="8"/>
                  </a:cubicBezTo>
                  <a:cubicBezTo>
                    <a:pt x="23" y="11"/>
                    <a:pt x="19" y="18"/>
                    <a:pt x="16" y="16"/>
                  </a:cubicBezTo>
                  <a:cubicBezTo>
                    <a:pt x="14" y="15"/>
                    <a:pt x="11" y="7"/>
                    <a:pt x="11" y="3"/>
                  </a:cubicBezTo>
                  <a:cubicBezTo>
                    <a:pt x="11" y="3"/>
                    <a:pt x="6" y="2"/>
                    <a:pt x="4" y="0"/>
                  </a:cubicBezTo>
                  <a:cubicBezTo>
                    <a:pt x="4" y="0"/>
                    <a:pt x="0" y="20"/>
                    <a:pt x="1" y="30"/>
                  </a:cubicBezTo>
                  <a:cubicBezTo>
                    <a:pt x="2" y="39"/>
                    <a:pt x="8" y="61"/>
                    <a:pt x="45" y="61"/>
                  </a:cubicBezTo>
                  <a:cubicBezTo>
                    <a:pt x="45" y="61"/>
                    <a:pt x="45" y="61"/>
                    <a:pt x="45" y="61"/>
                  </a:cubicBezTo>
                  <a:cubicBezTo>
                    <a:pt x="45" y="61"/>
                    <a:pt x="45" y="61"/>
                    <a:pt x="45" y="61"/>
                  </a:cubicBezTo>
                  <a:cubicBezTo>
                    <a:pt x="45" y="61"/>
                    <a:pt x="45" y="61"/>
                    <a:pt x="45" y="61"/>
                  </a:cubicBezTo>
                  <a:cubicBezTo>
                    <a:pt x="45" y="61"/>
                    <a:pt x="45" y="61"/>
                    <a:pt x="45" y="61"/>
                  </a:cubicBezTo>
                  <a:cubicBezTo>
                    <a:pt x="82" y="61"/>
                    <a:pt x="88" y="39"/>
                    <a:pt x="89" y="30"/>
                  </a:cubicBezTo>
                  <a:cubicBezTo>
                    <a:pt x="91" y="20"/>
                    <a:pt x="86" y="0"/>
                    <a:pt x="86" y="0"/>
                  </a:cubicBezTo>
                  <a:close/>
                  <a:moveTo>
                    <a:pt x="61" y="42"/>
                  </a:moveTo>
                  <a:cubicBezTo>
                    <a:pt x="60" y="47"/>
                    <a:pt x="47" y="45"/>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3" y="45"/>
                    <a:pt x="31" y="47"/>
                    <a:pt x="29" y="42"/>
                  </a:cubicBezTo>
                  <a:cubicBezTo>
                    <a:pt x="28" y="36"/>
                    <a:pt x="27" y="19"/>
                    <a:pt x="30" y="19"/>
                  </a:cubicBezTo>
                  <a:cubicBezTo>
                    <a:pt x="34" y="20"/>
                    <a:pt x="41" y="24"/>
                    <a:pt x="45" y="19"/>
                  </a:cubicBezTo>
                  <a:cubicBezTo>
                    <a:pt x="49" y="24"/>
                    <a:pt x="57" y="20"/>
                    <a:pt x="60" y="19"/>
                  </a:cubicBezTo>
                  <a:cubicBezTo>
                    <a:pt x="63" y="19"/>
                    <a:pt x="63" y="36"/>
                    <a:pt x="61" y="42"/>
                  </a:cubicBezTo>
                  <a:close/>
                </a:path>
              </a:pathLst>
            </a:custGeom>
            <a:solidFill>
              <a:srgbClr val="5E49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1" name="Rectangle 160"/>
            <p:cNvSpPr>
              <a:spLocks noChangeArrowheads="1"/>
            </p:cNvSpPr>
            <p:nvPr/>
          </p:nvSpPr>
          <p:spPr bwMode="auto">
            <a:xfrm>
              <a:off x="8931275" y="2179638"/>
              <a:ext cx="117475"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2" name="Freeform 161"/>
            <p:cNvSpPr>
              <a:spLocks/>
            </p:cNvSpPr>
            <p:nvPr/>
          </p:nvSpPr>
          <p:spPr bwMode="auto">
            <a:xfrm>
              <a:off x="8774113"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3" name="Rectangle 162"/>
            <p:cNvSpPr>
              <a:spLocks noChangeArrowheads="1"/>
            </p:cNvSpPr>
            <p:nvPr/>
          </p:nvSpPr>
          <p:spPr bwMode="auto">
            <a:xfrm>
              <a:off x="9288463" y="2179638"/>
              <a:ext cx="120650" cy="10033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4" name="Rectangle 163"/>
            <p:cNvSpPr>
              <a:spLocks noChangeArrowheads="1"/>
            </p:cNvSpPr>
            <p:nvPr/>
          </p:nvSpPr>
          <p:spPr bwMode="auto">
            <a:xfrm>
              <a:off x="8883650" y="2030413"/>
              <a:ext cx="563563" cy="18415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5" name="Rectangle 164"/>
            <p:cNvSpPr>
              <a:spLocks noChangeArrowheads="1"/>
            </p:cNvSpPr>
            <p:nvPr/>
          </p:nvSpPr>
          <p:spPr bwMode="auto">
            <a:xfrm>
              <a:off x="8883650" y="2030413"/>
              <a:ext cx="201613"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6" name="Rectangle 165"/>
            <p:cNvSpPr>
              <a:spLocks noChangeArrowheads="1"/>
            </p:cNvSpPr>
            <p:nvPr/>
          </p:nvSpPr>
          <p:spPr bwMode="auto">
            <a:xfrm>
              <a:off x="9247188" y="2030413"/>
              <a:ext cx="200025" cy="1063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7" name="Freeform 166"/>
            <p:cNvSpPr>
              <a:spLocks/>
            </p:cNvSpPr>
            <p:nvPr/>
          </p:nvSpPr>
          <p:spPr bwMode="auto">
            <a:xfrm>
              <a:off x="9131300" y="3168651"/>
              <a:ext cx="277813" cy="142875"/>
            </a:xfrm>
            <a:custGeom>
              <a:avLst/>
              <a:gdLst>
                <a:gd name="T0" fmla="*/ 42 w 74"/>
                <a:gd name="T1" fmla="*/ 0 h 38"/>
                <a:gd name="T2" fmla="*/ 0 w 74"/>
                <a:gd name="T3" fmla="*/ 38 h 38"/>
                <a:gd name="T4" fmla="*/ 42 w 74"/>
                <a:gd name="T5" fmla="*/ 38 h 38"/>
                <a:gd name="T6" fmla="*/ 74 w 74"/>
                <a:gd name="T7" fmla="*/ 38 h 38"/>
                <a:gd name="T8" fmla="*/ 74 w 74"/>
                <a:gd name="T9" fmla="*/ 0 h 38"/>
                <a:gd name="T10" fmla="*/ 42 w 74"/>
                <a:gd name="T11" fmla="*/ 0 h 38"/>
              </a:gdLst>
              <a:ahLst/>
              <a:cxnLst>
                <a:cxn ang="0">
                  <a:pos x="T0" y="T1"/>
                </a:cxn>
                <a:cxn ang="0">
                  <a:pos x="T2" y="T3"/>
                </a:cxn>
                <a:cxn ang="0">
                  <a:pos x="T4" y="T5"/>
                </a:cxn>
                <a:cxn ang="0">
                  <a:pos x="T6" y="T7"/>
                </a:cxn>
                <a:cxn ang="0">
                  <a:pos x="T8" y="T9"/>
                </a:cxn>
                <a:cxn ang="0">
                  <a:pos x="T10" y="T11"/>
                </a:cxn>
              </a:cxnLst>
              <a:rect l="0" t="0" r="r" b="b"/>
              <a:pathLst>
                <a:path w="74" h="38">
                  <a:moveTo>
                    <a:pt x="42" y="0"/>
                  </a:moveTo>
                  <a:cubicBezTo>
                    <a:pt x="20" y="0"/>
                    <a:pt x="2" y="17"/>
                    <a:pt x="0" y="38"/>
                  </a:cubicBezTo>
                  <a:cubicBezTo>
                    <a:pt x="42" y="38"/>
                    <a:pt x="42" y="38"/>
                    <a:pt x="42" y="38"/>
                  </a:cubicBezTo>
                  <a:cubicBezTo>
                    <a:pt x="74" y="38"/>
                    <a:pt x="74" y="38"/>
                    <a:pt x="74" y="38"/>
                  </a:cubicBezTo>
                  <a:cubicBezTo>
                    <a:pt x="74" y="0"/>
                    <a:pt x="74" y="0"/>
                    <a:pt x="74" y="0"/>
                  </a:cubicBezTo>
                  <a:lnTo>
                    <a:pt x="4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8" name="Freeform 167"/>
            <p:cNvSpPr>
              <a:spLocks/>
            </p:cNvSpPr>
            <p:nvPr/>
          </p:nvSpPr>
          <p:spPr bwMode="auto">
            <a:xfrm>
              <a:off x="8582025" y="1455738"/>
              <a:ext cx="293688" cy="390525"/>
            </a:xfrm>
            <a:custGeom>
              <a:avLst/>
              <a:gdLst>
                <a:gd name="T0" fmla="*/ 49 w 78"/>
                <a:gd name="T1" fmla="*/ 104 h 104"/>
                <a:gd name="T2" fmla="*/ 0 w 78"/>
                <a:gd name="T3" fmla="*/ 104 h 104"/>
                <a:gd name="T4" fmla="*/ 0 w 78"/>
                <a:gd name="T5" fmla="*/ 73 h 104"/>
                <a:gd name="T6" fmla="*/ 44 w 78"/>
                <a:gd name="T7" fmla="*/ 73 h 104"/>
                <a:gd name="T8" fmla="*/ 44 w 78"/>
                <a:gd name="T9" fmla="*/ 0 h 104"/>
                <a:gd name="T10" fmla="*/ 78 w 78"/>
                <a:gd name="T11" fmla="*/ 0 h 104"/>
                <a:gd name="T12" fmla="*/ 78 w 78"/>
                <a:gd name="T13" fmla="*/ 78 h 104"/>
                <a:gd name="T14" fmla="*/ 49 w 78"/>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04">
                  <a:moveTo>
                    <a:pt x="49" y="104"/>
                  </a:moveTo>
                  <a:cubicBezTo>
                    <a:pt x="0" y="104"/>
                    <a:pt x="0" y="104"/>
                    <a:pt x="0" y="104"/>
                  </a:cubicBezTo>
                  <a:cubicBezTo>
                    <a:pt x="0" y="73"/>
                    <a:pt x="0" y="73"/>
                    <a:pt x="0" y="73"/>
                  </a:cubicBezTo>
                  <a:cubicBezTo>
                    <a:pt x="44" y="73"/>
                    <a:pt x="44" y="73"/>
                    <a:pt x="44" y="73"/>
                  </a:cubicBezTo>
                  <a:cubicBezTo>
                    <a:pt x="44" y="0"/>
                    <a:pt x="44" y="0"/>
                    <a:pt x="44" y="0"/>
                  </a:cubicBezTo>
                  <a:cubicBezTo>
                    <a:pt x="78" y="0"/>
                    <a:pt x="78" y="0"/>
                    <a:pt x="78" y="0"/>
                  </a:cubicBezTo>
                  <a:cubicBezTo>
                    <a:pt x="78" y="78"/>
                    <a:pt x="78" y="78"/>
                    <a:pt x="78" y="78"/>
                  </a:cubicBezTo>
                  <a:cubicBezTo>
                    <a:pt x="78" y="92"/>
                    <a:pt x="65" y="104"/>
                    <a:pt x="49" y="10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49" name="Freeform 168"/>
            <p:cNvSpPr>
              <a:spLocks/>
            </p:cNvSpPr>
            <p:nvPr/>
          </p:nvSpPr>
          <p:spPr bwMode="auto">
            <a:xfrm>
              <a:off x="8455025" y="1728788"/>
              <a:ext cx="258763" cy="117475"/>
            </a:xfrm>
            <a:custGeom>
              <a:avLst/>
              <a:gdLst>
                <a:gd name="T0" fmla="*/ 69 w 69"/>
                <a:gd name="T1" fmla="*/ 0 h 31"/>
                <a:gd name="T2" fmla="*/ 0 w 69"/>
                <a:gd name="T3" fmla="*/ 0 h 31"/>
                <a:gd name="T4" fmla="*/ 34 w 69"/>
                <a:gd name="T5" fmla="*/ 31 h 31"/>
                <a:gd name="T6" fmla="*/ 69 w 69"/>
                <a:gd name="T7" fmla="*/ 0 h 31"/>
              </a:gdLst>
              <a:ahLst/>
              <a:cxnLst>
                <a:cxn ang="0">
                  <a:pos x="T0" y="T1"/>
                </a:cxn>
                <a:cxn ang="0">
                  <a:pos x="T2" y="T3"/>
                </a:cxn>
                <a:cxn ang="0">
                  <a:pos x="T4" y="T5"/>
                </a:cxn>
                <a:cxn ang="0">
                  <a:pos x="T6" y="T7"/>
                </a:cxn>
              </a:cxnLst>
              <a:rect l="0" t="0" r="r" b="b"/>
              <a:pathLst>
                <a:path w="69" h="31">
                  <a:moveTo>
                    <a:pt x="69" y="0"/>
                  </a:moveTo>
                  <a:cubicBezTo>
                    <a:pt x="0" y="0"/>
                    <a:pt x="0" y="0"/>
                    <a:pt x="0" y="0"/>
                  </a:cubicBezTo>
                  <a:cubicBezTo>
                    <a:pt x="0" y="17"/>
                    <a:pt x="15" y="31"/>
                    <a:pt x="34" y="31"/>
                  </a:cubicBezTo>
                  <a:cubicBezTo>
                    <a:pt x="53" y="31"/>
                    <a:pt x="69" y="17"/>
                    <a:pt x="6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0" name="Rectangle 169"/>
            <p:cNvSpPr>
              <a:spLocks noChangeArrowheads="1"/>
            </p:cNvSpPr>
            <p:nvPr/>
          </p:nvSpPr>
          <p:spPr bwMode="auto">
            <a:xfrm>
              <a:off x="8248650" y="1676401"/>
              <a:ext cx="569913" cy="52387"/>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1" name="Freeform 170"/>
            <p:cNvSpPr>
              <a:spLocks/>
            </p:cNvSpPr>
            <p:nvPr/>
          </p:nvSpPr>
          <p:spPr bwMode="auto">
            <a:xfrm>
              <a:off x="8093075" y="1420813"/>
              <a:ext cx="595313" cy="255587"/>
            </a:xfrm>
            <a:custGeom>
              <a:avLst/>
              <a:gdLst>
                <a:gd name="T0" fmla="*/ 277 w 375"/>
                <a:gd name="T1" fmla="*/ 0 h 161"/>
                <a:gd name="T2" fmla="*/ 0 w 375"/>
                <a:gd name="T3" fmla="*/ 0 h 161"/>
                <a:gd name="T4" fmla="*/ 98 w 375"/>
                <a:gd name="T5" fmla="*/ 161 h 161"/>
                <a:gd name="T6" fmla="*/ 375 w 375"/>
                <a:gd name="T7" fmla="*/ 161 h 161"/>
                <a:gd name="T8" fmla="*/ 277 w 375"/>
                <a:gd name="T9" fmla="*/ 0 h 161"/>
              </a:gdLst>
              <a:ahLst/>
              <a:cxnLst>
                <a:cxn ang="0">
                  <a:pos x="T0" y="T1"/>
                </a:cxn>
                <a:cxn ang="0">
                  <a:pos x="T2" y="T3"/>
                </a:cxn>
                <a:cxn ang="0">
                  <a:pos x="T4" y="T5"/>
                </a:cxn>
                <a:cxn ang="0">
                  <a:pos x="T6" y="T7"/>
                </a:cxn>
                <a:cxn ang="0">
                  <a:pos x="T8" y="T9"/>
                </a:cxn>
              </a:cxnLst>
              <a:rect l="0" t="0" r="r" b="b"/>
              <a:pathLst>
                <a:path w="375" h="161">
                  <a:moveTo>
                    <a:pt x="277" y="0"/>
                  </a:moveTo>
                  <a:lnTo>
                    <a:pt x="0" y="0"/>
                  </a:lnTo>
                  <a:lnTo>
                    <a:pt x="98" y="161"/>
                  </a:lnTo>
                  <a:lnTo>
                    <a:pt x="375" y="161"/>
                  </a:lnTo>
                  <a:lnTo>
                    <a:pt x="277" y="0"/>
                  </a:lnTo>
                  <a:close/>
                </a:path>
              </a:pathLst>
            </a:custGeom>
            <a:solidFill>
              <a:schemeClr val="bg1">
                <a:alpha val="78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2" name="Rectangle 171"/>
            <p:cNvSpPr>
              <a:spLocks noChangeArrowheads="1"/>
            </p:cNvSpPr>
            <p:nvPr/>
          </p:nvSpPr>
          <p:spPr bwMode="auto">
            <a:xfrm>
              <a:off x="8688388" y="1676401"/>
              <a:ext cx="130175" cy="523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3" name="Freeform 172"/>
            <p:cNvSpPr>
              <a:spLocks/>
            </p:cNvSpPr>
            <p:nvPr/>
          </p:nvSpPr>
          <p:spPr bwMode="auto">
            <a:xfrm>
              <a:off x="8724900" y="1128713"/>
              <a:ext cx="962025" cy="901700"/>
            </a:xfrm>
            <a:custGeom>
              <a:avLst/>
              <a:gdLst>
                <a:gd name="T0" fmla="*/ 216 w 256"/>
                <a:gd name="T1" fmla="*/ 85 h 240"/>
                <a:gd name="T2" fmla="*/ 256 w 256"/>
                <a:gd name="T3" fmla="*/ 52 h 240"/>
                <a:gd name="T4" fmla="*/ 195 w 256"/>
                <a:gd name="T5" fmla="*/ 11 h 240"/>
                <a:gd name="T6" fmla="*/ 145 w 256"/>
                <a:gd name="T7" fmla="*/ 11 h 240"/>
                <a:gd name="T8" fmla="*/ 89 w 256"/>
                <a:gd name="T9" fmla="*/ 11 h 240"/>
                <a:gd name="T10" fmla="*/ 44 w 256"/>
                <a:gd name="T11" fmla="*/ 10 h 240"/>
                <a:gd name="T12" fmla="*/ 44 w 256"/>
                <a:gd name="T13" fmla="*/ 10 h 240"/>
                <a:gd name="T14" fmla="*/ 44 w 256"/>
                <a:gd name="T15" fmla="*/ 10 h 240"/>
                <a:gd name="T16" fmla="*/ 40 w 256"/>
                <a:gd name="T17" fmla="*/ 10 h 240"/>
                <a:gd name="T18" fmla="*/ 40 w 256"/>
                <a:gd name="T19" fmla="*/ 11 h 240"/>
                <a:gd name="T20" fmla="*/ 0 w 256"/>
                <a:gd name="T21" fmla="*/ 55 h 240"/>
                <a:gd name="T22" fmla="*/ 0 w 256"/>
                <a:gd name="T23" fmla="*/ 87 h 240"/>
                <a:gd name="T24" fmla="*/ 40 w 256"/>
                <a:gd name="T25" fmla="*/ 87 h 240"/>
                <a:gd name="T26" fmla="*/ 40 w 256"/>
                <a:gd name="T27" fmla="*/ 195 h 240"/>
                <a:gd name="T28" fmla="*/ 40 w 256"/>
                <a:gd name="T29" fmla="*/ 240 h 240"/>
                <a:gd name="T30" fmla="*/ 194 w 256"/>
                <a:gd name="T31" fmla="*/ 240 h 240"/>
                <a:gd name="T32" fmla="*/ 194 w 256"/>
                <a:gd name="T33" fmla="*/ 195 h 240"/>
                <a:gd name="T34" fmla="*/ 194 w 256"/>
                <a:gd name="T35" fmla="*/ 195 h 240"/>
                <a:gd name="T36" fmla="*/ 194 w 256"/>
                <a:gd name="T37" fmla="*/ 66 h 240"/>
                <a:gd name="T38" fmla="*/ 216 w 256"/>
                <a:gd name="T39" fmla="*/ 8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6" h="240">
                  <a:moveTo>
                    <a:pt x="216" y="85"/>
                  </a:moveTo>
                  <a:cubicBezTo>
                    <a:pt x="256" y="52"/>
                    <a:pt x="256" y="52"/>
                    <a:pt x="256" y="52"/>
                  </a:cubicBezTo>
                  <a:cubicBezTo>
                    <a:pt x="204" y="0"/>
                    <a:pt x="195" y="11"/>
                    <a:pt x="195" y="11"/>
                  </a:cubicBezTo>
                  <a:cubicBezTo>
                    <a:pt x="145" y="11"/>
                    <a:pt x="145" y="11"/>
                    <a:pt x="145" y="11"/>
                  </a:cubicBezTo>
                  <a:cubicBezTo>
                    <a:pt x="111" y="45"/>
                    <a:pt x="89" y="11"/>
                    <a:pt x="89" y="11"/>
                  </a:cubicBezTo>
                  <a:cubicBezTo>
                    <a:pt x="44" y="10"/>
                    <a:pt x="44" y="10"/>
                    <a:pt x="44" y="10"/>
                  </a:cubicBezTo>
                  <a:cubicBezTo>
                    <a:pt x="44" y="10"/>
                    <a:pt x="44" y="10"/>
                    <a:pt x="44" y="10"/>
                  </a:cubicBezTo>
                  <a:cubicBezTo>
                    <a:pt x="44" y="10"/>
                    <a:pt x="44" y="10"/>
                    <a:pt x="44" y="10"/>
                  </a:cubicBezTo>
                  <a:cubicBezTo>
                    <a:pt x="40" y="10"/>
                    <a:pt x="40" y="10"/>
                    <a:pt x="40" y="10"/>
                  </a:cubicBezTo>
                  <a:cubicBezTo>
                    <a:pt x="40" y="11"/>
                    <a:pt x="40" y="11"/>
                    <a:pt x="40" y="11"/>
                  </a:cubicBezTo>
                  <a:cubicBezTo>
                    <a:pt x="29" y="13"/>
                    <a:pt x="0" y="23"/>
                    <a:pt x="0" y="55"/>
                  </a:cubicBezTo>
                  <a:cubicBezTo>
                    <a:pt x="0" y="87"/>
                    <a:pt x="0" y="87"/>
                    <a:pt x="0" y="87"/>
                  </a:cubicBezTo>
                  <a:cubicBezTo>
                    <a:pt x="40" y="87"/>
                    <a:pt x="40" y="87"/>
                    <a:pt x="40" y="87"/>
                  </a:cubicBezTo>
                  <a:cubicBezTo>
                    <a:pt x="40" y="195"/>
                    <a:pt x="40" y="195"/>
                    <a:pt x="40" y="195"/>
                  </a:cubicBezTo>
                  <a:cubicBezTo>
                    <a:pt x="40" y="240"/>
                    <a:pt x="40" y="240"/>
                    <a:pt x="40" y="240"/>
                  </a:cubicBezTo>
                  <a:cubicBezTo>
                    <a:pt x="194" y="240"/>
                    <a:pt x="194" y="240"/>
                    <a:pt x="194" y="240"/>
                  </a:cubicBezTo>
                  <a:cubicBezTo>
                    <a:pt x="194" y="195"/>
                    <a:pt x="194" y="195"/>
                    <a:pt x="194" y="195"/>
                  </a:cubicBezTo>
                  <a:cubicBezTo>
                    <a:pt x="194" y="195"/>
                    <a:pt x="194" y="195"/>
                    <a:pt x="194" y="195"/>
                  </a:cubicBezTo>
                  <a:cubicBezTo>
                    <a:pt x="194" y="66"/>
                    <a:pt x="194" y="66"/>
                    <a:pt x="194" y="66"/>
                  </a:cubicBezTo>
                  <a:lnTo>
                    <a:pt x="216" y="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4" name="Freeform 173"/>
            <p:cNvSpPr>
              <a:spLocks noEditPoints="1"/>
            </p:cNvSpPr>
            <p:nvPr/>
          </p:nvSpPr>
          <p:spPr bwMode="auto">
            <a:xfrm>
              <a:off x="8936038" y="541338"/>
              <a:ext cx="431800" cy="233362"/>
            </a:xfrm>
            <a:custGeom>
              <a:avLst/>
              <a:gdLst>
                <a:gd name="T0" fmla="*/ 114 w 115"/>
                <a:gd name="T1" fmla="*/ 49 h 62"/>
                <a:gd name="T2" fmla="*/ 101 w 115"/>
                <a:gd name="T3" fmla="*/ 41 h 62"/>
                <a:gd name="T4" fmla="*/ 91 w 115"/>
                <a:gd name="T5" fmla="*/ 13 h 62"/>
                <a:gd name="T6" fmla="*/ 76 w 115"/>
                <a:gd name="T7" fmla="*/ 2 h 62"/>
                <a:gd name="T8" fmla="*/ 56 w 115"/>
                <a:gd name="T9" fmla="*/ 7 h 62"/>
                <a:gd name="T10" fmla="*/ 38 w 115"/>
                <a:gd name="T11" fmla="*/ 3 h 62"/>
                <a:gd name="T12" fmla="*/ 19 w 115"/>
                <a:gd name="T13" fmla="*/ 16 h 62"/>
                <a:gd name="T14" fmla="*/ 12 w 115"/>
                <a:gd name="T15" fmla="*/ 46 h 62"/>
                <a:gd name="T16" fmla="*/ 10 w 115"/>
                <a:gd name="T17" fmla="*/ 47 h 62"/>
                <a:gd name="T18" fmla="*/ 3 w 115"/>
                <a:gd name="T19" fmla="*/ 57 h 62"/>
                <a:gd name="T20" fmla="*/ 13 w 115"/>
                <a:gd name="T21" fmla="*/ 62 h 62"/>
                <a:gd name="T22" fmla="*/ 106 w 115"/>
                <a:gd name="T23" fmla="*/ 62 h 62"/>
                <a:gd name="T24" fmla="*/ 106 w 115"/>
                <a:gd name="T25" fmla="*/ 60 h 62"/>
                <a:gd name="T26" fmla="*/ 106 w 115"/>
                <a:gd name="T27" fmla="*/ 62 h 62"/>
                <a:gd name="T28" fmla="*/ 114 w 115"/>
                <a:gd name="T29" fmla="*/ 49 h 62"/>
                <a:gd name="T30" fmla="*/ 57 w 115"/>
                <a:gd name="T31" fmla="*/ 36 h 62"/>
                <a:gd name="T32" fmla="*/ 99 w 115"/>
                <a:gd name="T33" fmla="*/ 42 h 62"/>
                <a:gd name="T34" fmla="*/ 57 w 115"/>
                <a:gd name="T35" fmla="*/ 37 h 62"/>
                <a:gd name="T36" fmla="*/ 14 w 115"/>
                <a:gd name="T37" fmla="*/ 46 h 62"/>
                <a:gd name="T38" fmla="*/ 57 w 115"/>
                <a:gd name="T39"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62">
                  <a:moveTo>
                    <a:pt x="114" y="49"/>
                  </a:moveTo>
                  <a:cubicBezTo>
                    <a:pt x="112" y="44"/>
                    <a:pt x="101" y="41"/>
                    <a:pt x="101" y="41"/>
                  </a:cubicBezTo>
                  <a:cubicBezTo>
                    <a:pt x="99" y="34"/>
                    <a:pt x="97" y="25"/>
                    <a:pt x="91" y="13"/>
                  </a:cubicBezTo>
                  <a:cubicBezTo>
                    <a:pt x="85" y="0"/>
                    <a:pt x="78" y="2"/>
                    <a:pt x="76" y="2"/>
                  </a:cubicBezTo>
                  <a:cubicBezTo>
                    <a:pt x="73" y="2"/>
                    <a:pt x="60" y="7"/>
                    <a:pt x="56" y="7"/>
                  </a:cubicBezTo>
                  <a:cubicBezTo>
                    <a:pt x="53" y="7"/>
                    <a:pt x="45" y="3"/>
                    <a:pt x="38" y="3"/>
                  </a:cubicBezTo>
                  <a:cubicBezTo>
                    <a:pt x="32" y="2"/>
                    <a:pt x="25" y="7"/>
                    <a:pt x="19" y="16"/>
                  </a:cubicBezTo>
                  <a:cubicBezTo>
                    <a:pt x="14" y="24"/>
                    <a:pt x="12" y="46"/>
                    <a:pt x="12" y="46"/>
                  </a:cubicBezTo>
                  <a:cubicBezTo>
                    <a:pt x="10" y="47"/>
                    <a:pt x="10" y="47"/>
                    <a:pt x="10" y="47"/>
                  </a:cubicBezTo>
                  <a:cubicBezTo>
                    <a:pt x="6" y="49"/>
                    <a:pt x="0" y="54"/>
                    <a:pt x="3" y="57"/>
                  </a:cubicBezTo>
                  <a:cubicBezTo>
                    <a:pt x="6" y="60"/>
                    <a:pt x="13" y="62"/>
                    <a:pt x="13" y="62"/>
                  </a:cubicBezTo>
                  <a:cubicBezTo>
                    <a:pt x="60" y="35"/>
                    <a:pt x="106" y="62"/>
                    <a:pt x="106" y="62"/>
                  </a:cubicBezTo>
                  <a:cubicBezTo>
                    <a:pt x="106" y="60"/>
                    <a:pt x="106" y="60"/>
                    <a:pt x="106" y="60"/>
                  </a:cubicBezTo>
                  <a:cubicBezTo>
                    <a:pt x="106" y="61"/>
                    <a:pt x="106" y="62"/>
                    <a:pt x="106" y="62"/>
                  </a:cubicBezTo>
                  <a:cubicBezTo>
                    <a:pt x="111" y="59"/>
                    <a:pt x="115" y="54"/>
                    <a:pt x="114" y="49"/>
                  </a:cubicBezTo>
                  <a:close/>
                  <a:moveTo>
                    <a:pt x="57" y="36"/>
                  </a:moveTo>
                  <a:cubicBezTo>
                    <a:pt x="87" y="35"/>
                    <a:pt x="99" y="42"/>
                    <a:pt x="99" y="42"/>
                  </a:cubicBezTo>
                  <a:cubicBezTo>
                    <a:pt x="99" y="42"/>
                    <a:pt x="81" y="37"/>
                    <a:pt x="57" y="37"/>
                  </a:cubicBezTo>
                  <a:cubicBezTo>
                    <a:pt x="33" y="38"/>
                    <a:pt x="14" y="46"/>
                    <a:pt x="14" y="46"/>
                  </a:cubicBezTo>
                  <a:cubicBezTo>
                    <a:pt x="14" y="46"/>
                    <a:pt x="26" y="37"/>
                    <a:pt x="57"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5" name="Freeform 174"/>
            <p:cNvSpPr>
              <a:spLocks noEditPoints="1"/>
            </p:cNvSpPr>
            <p:nvPr/>
          </p:nvSpPr>
          <p:spPr bwMode="auto">
            <a:xfrm>
              <a:off x="9507538" y="1436688"/>
              <a:ext cx="250825" cy="217487"/>
            </a:xfrm>
            <a:custGeom>
              <a:avLst/>
              <a:gdLst>
                <a:gd name="T0" fmla="*/ 56 w 67"/>
                <a:gd name="T1" fmla="*/ 11 h 58"/>
                <a:gd name="T2" fmla="*/ 47 w 67"/>
                <a:gd name="T3" fmla="*/ 11 h 58"/>
                <a:gd name="T4" fmla="*/ 47 w 67"/>
                <a:gd name="T5" fmla="*/ 2 h 58"/>
                <a:gd name="T6" fmla="*/ 46 w 67"/>
                <a:gd name="T7" fmla="*/ 0 h 58"/>
                <a:gd name="T8" fmla="*/ 2 w 67"/>
                <a:gd name="T9" fmla="*/ 0 h 58"/>
                <a:gd name="T10" fmla="*/ 0 w 67"/>
                <a:gd name="T11" fmla="*/ 2 h 58"/>
                <a:gd name="T12" fmla="*/ 0 w 67"/>
                <a:gd name="T13" fmla="*/ 53 h 58"/>
                <a:gd name="T14" fmla="*/ 2 w 67"/>
                <a:gd name="T15" fmla="*/ 55 h 58"/>
                <a:gd name="T16" fmla="*/ 4 w 67"/>
                <a:gd name="T17" fmla="*/ 55 h 58"/>
                <a:gd name="T18" fmla="*/ 4 w 67"/>
                <a:gd name="T19" fmla="*/ 58 h 58"/>
                <a:gd name="T20" fmla="*/ 44 w 67"/>
                <a:gd name="T21" fmla="*/ 58 h 58"/>
                <a:gd name="T22" fmla="*/ 44 w 67"/>
                <a:gd name="T23" fmla="*/ 55 h 58"/>
                <a:gd name="T24" fmla="*/ 46 w 67"/>
                <a:gd name="T25" fmla="*/ 55 h 58"/>
                <a:gd name="T26" fmla="*/ 47 w 67"/>
                <a:gd name="T27" fmla="*/ 53 h 58"/>
                <a:gd name="T28" fmla="*/ 47 w 67"/>
                <a:gd name="T29" fmla="*/ 43 h 58"/>
                <a:gd name="T30" fmla="*/ 56 w 67"/>
                <a:gd name="T31" fmla="*/ 43 h 58"/>
                <a:gd name="T32" fmla="*/ 67 w 67"/>
                <a:gd name="T33" fmla="*/ 33 h 58"/>
                <a:gd name="T34" fmla="*/ 67 w 67"/>
                <a:gd name="T35" fmla="*/ 22 h 58"/>
                <a:gd name="T36" fmla="*/ 56 w 67"/>
                <a:gd name="T37" fmla="*/ 11 h 58"/>
                <a:gd name="T38" fmla="*/ 61 w 67"/>
                <a:gd name="T39" fmla="*/ 33 h 58"/>
                <a:gd name="T40" fmla="*/ 56 w 67"/>
                <a:gd name="T41" fmla="*/ 38 h 58"/>
                <a:gd name="T42" fmla="*/ 47 w 67"/>
                <a:gd name="T43" fmla="*/ 38 h 58"/>
                <a:gd name="T44" fmla="*/ 47 w 67"/>
                <a:gd name="T45" fmla="*/ 17 h 58"/>
                <a:gd name="T46" fmla="*/ 56 w 67"/>
                <a:gd name="T47" fmla="*/ 17 h 58"/>
                <a:gd name="T48" fmla="*/ 61 w 67"/>
                <a:gd name="T49" fmla="*/ 22 h 58"/>
                <a:gd name="T50" fmla="*/ 61 w 67"/>
                <a:gd name="T51" fmla="*/ 3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58">
                  <a:moveTo>
                    <a:pt x="56" y="11"/>
                  </a:moveTo>
                  <a:cubicBezTo>
                    <a:pt x="47" y="11"/>
                    <a:pt x="47" y="11"/>
                    <a:pt x="47" y="11"/>
                  </a:cubicBezTo>
                  <a:cubicBezTo>
                    <a:pt x="47" y="2"/>
                    <a:pt x="47" y="2"/>
                    <a:pt x="47" y="2"/>
                  </a:cubicBezTo>
                  <a:cubicBezTo>
                    <a:pt x="47" y="1"/>
                    <a:pt x="47" y="0"/>
                    <a:pt x="46" y="0"/>
                  </a:cubicBezTo>
                  <a:cubicBezTo>
                    <a:pt x="2" y="0"/>
                    <a:pt x="2" y="0"/>
                    <a:pt x="2" y="0"/>
                  </a:cubicBezTo>
                  <a:cubicBezTo>
                    <a:pt x="1" y="0"/>
                    <a:pt x="0" y="1"/>
                    <a:pt x="0" y="2"/>
                  </a:cubicBezTo>
                  <a:cubicBezTo>
                    <a:pt x="0" y="53"/>
                    <a:pt x="0" y="53"/>
                    <a:pt x="0" y="53"/>
                  </a:cubicBezTo>
                  <a:cubicBezTo>
                    <a:pt x="0" y="54"/>
                    <a:pt x="1" y="55"/>
                    <a:pt x="2" y="55"/>
                  </a:cubicBezTo>
                  <a:cubicBezTo>
                    <a:pt x="4" y="55"/>
                    <a:pt x="4" y="55"/>
                    <a:pt x="4" y="55"/>
                  </a:cubicBezTo>
                  <a:cubicBezTo>
                    <a:pt x="4" y="58"/>
                    <a:pt x="4" y="58"/>
                    <a:pt x="4" y="58"/>
                  </a:cubicBezTo>
                  <a:cubicBezTo>
                    <a:pt x="44" y="58"/>
                    <a:pt x="44" y="58"/>
                    <a:pt x="44" y="58"/>
                  </a:cubicBezTo>
                  <a:cubicBezTo>
                    <a:pt x="44" y="55"/>
                    <a:pt x="44" y="55"/>
                    <a:pt x="44" y="55"/>
                  </a:cubicBezTo>
                  <a:cubicBezTo>
                    <a:pt x="46" y="55"/>
                    <a:pt x="46" y="55"/>
                    <a:pt x="46" y="55"/>
                  </a:cubicBezTo>
                  <a:cubicBezTo>
                    <a:pt x="47" y="55"/>
                    <a:pt x="47" y="54"/>
                    <a:pt x="47" y="53"/>
                  </a:cubicBezTo>
                  <a:cubicBezTo>
                    <a:pt x="47" y="43"/>
                    <a:pt x="47" y="43"/>
                    <a:pt x="47" y="43"/>
                  </a:cubicBezTo>
                  <a:cubicBezTo>
                    <a:pt x="56" y="43"/>
                    <a:pt x="56" y="43"/>
                    <a:pt x="56" y="43"/>
                  </a:cubicBezTo>
                  <a:cubicBezTo>
                    <a:pt x="62" y="43"/>
                    <a:pt x="67" y="38"/>
                    <a:pt x="67" y="33"/>
                  </a:cubicBezTo>
                  <a:cubicBezTo>
                    <a:pt x="67" y="22"/>
                    <a:pt x="67" y="22"/>
                    <a:pt x="67" y="22"/>
                  </a:cubicBezTo>
                  <a:cubicBezTo>
                    <a:pt x="67" y="16"/>
                    <a:pt x="62" y="11"/>
                    <a:pt x="56" y="11"/>
                  </a:cubicBezTo>
                  <a:close/>
                  <a:moveTo>
                    <a:pt x="61" y="33"/>
                  </a:moveTo>
                  <a:cubicBezTo>
                    <a:pt x="61" y="35"/>
                    <a:pt x="59" y="38"/>
                    <a:pt x="56" y="38"/>
                  </a:cubicBezTo>
                  <a:cubicBezTo>
                    <a:pt x="47" y="38"/>
                    <a:pt x="47" y="38"/>
                    <a:pt x="47" y="38"/>
                  </a:cubicBezTo>
                  <a:cubicBezTo>
                    <a:pt x="47" y="17"/>
                    <a:pt x="47" y="17"/>
                    <a:pt x="47" y="17"/>
                  </a:cubicBezTo>
                  <a:cubicBezTo>
                    <a:pt x="56" y="17"/>
                    <a:pt x="56" y="17"/>
                    <a:pt x="56" y="17"/>
                  </a:cubicBezTo>
                  <a:cubicBezTo>
                    <a:pt x="59" y="17"/>
                    <a:pt x="61" y="19"/>
                    <a:pt x="61" y="22"/>
                  </a:cubicBezTo>
                  <a:lnTo>
                    <a:pt x="61" y="3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6" name="Freeform 175"/>
            <p:cNvSpPr>
              <a:spLocks/>
            </p:cNvSpPr>
            <p:nvPr/>
          </p:nvSpPr>
          <p:spPr bwMode="auto">
            <a:xfrm>
              <a:off x="9537700" y="1522413"/>
              <a:ext cx="25400" cy="30162"/>
            </a:xfrm>
            <a:custGeom>
              <a:avLst/>
              <a:gdLst>
                <a:gd name="T0" fmla="*/ 7 w 7"/>
                <a:gd name="T1" fmla="*/ 8 h 8"/>
                <a:gd name="T2" fmla="*/ 4 w 7"/>
                <a:gd name="T3" fmla="*/ 8 h 8"/>
                <a:gd name="T4" fmla="*/ 2 w 7"/>
                <a:gd name="T5" fmla="*/ 8 h 8"/>
                <a:gd name="T6" fmla="*/ 1 w 7"/>
                <a:gd name="T7" fmla="*/ 6 h 8"/>
                <a:gd name="T8" fmla="*/ 0 w 7"/>
                <a:gd name="T9" fmla="*/ 4 h 8"/>
                <a:gd name="T10" fmla="*/ 1 w 7"/>
                <a:gd name="T11" fmla="*/ 1 h 8"/>
                <a:gd name="T12" fmla="*/ 5 w 7"/>
                <a:gd name="T13" fmla="*/ 0 h 8"/>
                <a:gd name="T14" fmla="*/ 7 w 7"/>
                <a:gd name="T15" fmla="*/ 0 h 8"/>
                <a:gd name="T16" fmla="*/ 7 w 7"/>
                <a:gd name="T17" fmla="*/ 1 h 8"/>
                <a:gd name="T18" fmla="*/ 5 w 7"/>
                <a:gd name="T19" fmla="*/ 1 h 8"/>
                <a:gd name="T20" fmla="*/ 3 w 7"/>
                <a:gd name="T21" fmla="*/ 1 h 8"/>
                <a:gd name="T22" fmla="*/ 2 w 7"/>
                <a:gd name="T23" fmla="*/ 2 h 8"/>
                <a:gd name="T24" fmla="*/ 1 w 7"/>
                <a:gd name="T25" fmla="*/ 4 h 8"/>
                <a:gd name="T26" fmla="*/ 2 w 7"/>
                <a:gd name="T27" fmla="*/ 7 h 8"/>
                <a:gd name="T28" fmla="*/ 4 w 7"/>
                <a:gd name="T29" fmla="*/ 8 h 8"/>
                <a:gd name="T30" fmla="*/ 6 w 7"/>
                <a:gd name="T31" fmla="*/ 7 h 8"/>
                <a:gd name="T32" fmla="*/ 6 w 7"/>
                <a:gd name="T33" fmla="*/ 5 h 8"/>
                <a:gd name="T34" fmla="*/ 4 w 7"/>
                <a:gd name="T35" fmla="*/ 5 h 8"/>
                <a:gd name="T36" fmla="*/ 4 w 7"/>
                <a:gd name="T37" fmla="*/ 4 h 8"/>
                <a:gd name="T38" fmla="*/ 7 w 7"/>
                <a:gd name="T39" fmla="*/ 4 h 8"/>
                <a:gd name="T40" fmla="*/ 7 w 7"/>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8">
                  <a:moveTo>
                    <a:pt x="7" y="8"/>
                  </a:moveTo>
                  <a:cubicBezTo>
                    <a:pt x="6" y="8"/>
                    <a:pt x="5" y="8"/>
                    <a:pt x="4" y="8"/>
                  </a:cubicBezTo>
                  <a:cubicBezTo>
                    <a:pt x="3" y="8"/>
                    <a:pt x="3" y="8"/>
                    <a:pt x="2" y="8"/>
                  </a:cubicBezTo>
                  <a:cubicBezTo>
                    <a:pt x="2" y="8"/>
                    <a:pt x="1" y="7"/>
                    <a:pt x="1" y="6"/>
                  </a:cubicBezTo>
                  <a:cubicBezTo>
                    <a:pt x="0" y="6"/>
                    <a:pt x="0" y="5"/>
                    <a:pt x="0" y="4"/>
                  </a:cubicBezTo>
                  <a:cubicBezTo>
                    <a:pt x="0" y="3"/>
                    <a:pt x="1" y="2"/>
                    <a:pt x="1" y="1"/>
                  </a:cubicBezTo>
                  <a:cubicBezTo>
                    <a:pt x="2" y="0"/>
                    <a:pt x="3" y="0"/>
                    <a:pt x="5" y="0"/>
                  </a:cubicBezTo>
                  <a:cubicBezTo>
                    <a:pt x="5" y="0"/>
                    <a:pt x="6" y="0"/>
                    <a:pt x="7" y="0"/>
                  </a:cubicBezTo>
                  <a:cubicBezTo>
                    <a:pt x="7" y="1"/>
                    <a:pt x="7" y="1"/>
                    <a:pt x="7" y="1"/>
                  </a:cubicBezTo>
                  <a:cubicBezTo>
                    <a:pt x="6" y="1"/>
                    <a:pt x="5" y="1"/>
                    <a:pt x="5" y="1"/>
                  </a:cubicBezTo>
                  <a:cubicBezTo>
                    <a:pt x="4" y="1"/>
                    <a:pt x="3" y="1"/>
                    <a:pt x="3" y="1"/>
                  </a:cubicBezTo>
                  <a:cubicBezTo>
                    <a:pt x="2" y="1"/>
                    <a:pt x="2" y="2"/>
                    <a:pt x="2" y="2"/>
                  </a:cubicBezTo>
                  <a:cubicBezTo>
                    <a:pt x="1" y="3"/>
                    <a:pt x="1" y="4"/>
                    <a:pt x="1" y="4"/>
                  </a:cubicBezTo>
                  <a:cubicBezTo>
                    <a:pt x="1" y="5"/>
                    <a:pt x="2" y="6"/>
                    <a:pt x="2" y="7"/>
                  </a:cubicBezTo>
                  <a:cubicBezTo>
                    <a:pt x="3" y="7"/>
                    <a:pt x="3" y="8"/>
                    <a:pt x="4" y="8"/>
                  </a:cubicBezTo>
                  <a:cubicBezTo>
                    <a:pt x="5" y="8"/>
                    <a:pt x="6" y="7"/>
                    <a:pt x="6" y="7"/>
                  </a:cubicBezTo>
                  <a:cubicBezTo>
                    <a:pt x="6" y="5"/>
                    <a:pt x="6" y="5"/>
                    <a:pt x="6" y="5"/>
                  </a:cubicBezTo>
                  <a:cubicBezTo>
                    <a:pt x="4" y="5"/>
                    <a:pt x="4" y="5"/>
                    <a:pt x="4" y="5"/>
                  </a:cubicBezTo>
                  <a:cubicBezTo>
                    <a:pt x="4" y="4"/>
                    <a:pt x="4" y="4"/>
                    <a:pt x="4" y="4"/>
                  </a:cubicBezTo>
                  <a:cubicBezTo>
                    <a:pt x="7" y="4"/>
                    <a:pt x="7" y="4"/>
                    <a:pt x="7" y="4"/>
                  </a:cubicBezTo>
                  <a:lnTo>
                    <a:pt x="7"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7" name="Freeform 176"/>
            <p:cNvSpPr>
              <a:spLocks/>
            </p:cNvSpPr>
            <p:nvPr/>
          </p:nvSpPr>
          <p:spPr bwMode="auto">
            <a:xfrm>
              <a:off x="9574213" y="1522413"/>
              <a:ext cx="19050" cy="30162"/>
            </a:xfrm>
            <a:custGeom>
              <a:avLst/>
              <a:gdLst>
                <a:gd name="T0" fmla="*/ 12 w 12"/>
                <a:gd name="T1" fmla="*/ 19 h 19"/>
                <a:gd name="T2" fmla="*/ 0 w 12"/>
                <a:gd name="T3" fmla="*/ 19 h 19"/>
                <a:gd name="T4" fmla="*/ 0 w 12"/>
                <a:gd name="T5" fmla="*/ 0 h 19"/>
                <a:gd name="T6" fmla="*/ 12 w 12"/>
                <a:gd name="T7" fmla="*/ 0 h 19"/>
                <a:gd name="T8" fmla="*/ 12 w 12"/>
                <a:gd name="T9" fmla="*/ 3 h 19"/>
                <a:gd name="T10" fmla="*/ 5 w 12"/>
                <a:gd name="T11" fmla="*/ 3 h 19"/>
                <a:gd name="T12" fmla="*/ 5 w 12"/>
                <a:gd name="T13" fmla="*/ 10 h 19"/>
                <a:gd name="T14" fmla="*/ 12 w 12"/>
                <a:gd name="T15" fmla="*/ 10 h 19"/>
                <a:gd name="T16" fmla="*/ 12 w 12"/>
                <a:gd name="T17" fmla="*/ 10 h 19"/>
                <a:gd name="T18" fmla="*/ 5 w 12"/>
                <a:gd name="T19" fmla="*/ 10 h 19"/>
                <a:gd name="T20" fmla="*/ 5 w 12"/>
                <a:gd name="T21" fmla="*/ 17 h 19"/>
                <a:gd name="T22" fmla="*/ 12 w 12"/>
                <a:gd name="T23" fmla="*/ 17 h 19"/>
                <a:gd name="T24" fmla="*/ 12 w 12"/>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9">
                  <a:moveTo>
                    <a:pt x="12" y="19"/>
                  </a:moveTo>
                  <a:lnTo>
                    <a:pt x="0" y="19"/>
                  </a:lnTo>
                  <a:lnTo>
                    <a:pt x="0" y="0"/>
                  </a:lnTo>
                  <a:lnTo>
                    <a:pt x="12" y="0"/>
                  </a:lnTo>
                  <a:lnTo>
                    <a:pt x="12" y="3"/>
                  </a:lnTo>
                  <a:lnTo>
                    <a:pt x="5" y="3"/>
                  </a:lnTo>
                  <a:lnTo>
                    <a:pt x="5" y="10"/>
                  </a:lnTo>
                  <a:lnTo>
                    <a:pt x="12" y="10"/>
                  </a:lnTo>
                  <a:lnTo>
                    <a:pt x="12" y="10"/>
                  </a:lnTo>
                  <a:lnTo>
                    <a:pt x="5" y="10"/>
                  </a:lnTo>
                  <a:lnTo>
                    <a:pt x="5" y="17"/>
                  </a:lnTo>
                  <a:lnTo>
                    <a:pt x="12" y="17"/>
                  </a:lnTo>
                  <a:lnTo>
                    <a:pt x="1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8" name="Freeform 177"/>
            <p:cNvSpPr>
              <a:spLocks/>
            </p:cNvSpPr>
            <p:nvPr/>
          </p:nvSpPr>
          <p:spPr bwMode="auto">
            <a:xfrm>
              <a:off x="9604375" y="1522413"/>
              <a:ext cx="15875" cy="30162"/>
            </a:xfrm>
            <a:custGeom>
              <a:avLst/>
              <a:gdLst>
                <a:gd name="T0" fmla="*/ 10 w 10"/>
                <a:gd name="T1" fmla="*/ 19 h 19"/>
                <a:gd name="T2" fmla="*/ 0 w 10"/>
                <a:gd name="T3" fmla="*/ 19 h 19"/>
                <a:gd name="T4" fmla="*/ 0 w 10"/>
                <a:gd name="T5" fmla="*/ 0 h 19"/>
                <a:gd name="T6" fmla="*/ 10 w 10"/>
                <a:gd name="T7" fmla="*/ 0 h 19"/>
                <a:gd name="T8" fmla="*/ 10 w 10"/>
                <a:gd name="T9" fmla="*/ 3 h 19"/>
                <a:gd name="T10" fmla="*/ 3 w 10"/>
                <a:gd name="T11" fmla="*/ 3 h 19"/>
                <a:gd name="T12" fmla="*/ 3 w 10"/>
                <a:gd name="T13" fmla="*/ 10 h 19"/>
                <a:gd name="T14" fmla="*/ 10 w 10"/>
                <a:gd name="T15" fmla="*/ 10 h 19"/>
                <a:gd name="T16" fmla="*/ 10 w 10"/>
                <a:gd name="T17" fmla="*/ 10 h 19"/>
                <a:gd name="T18" fmla="*/ 3 w 10"/>
                <a:gd name="T19" fmla="*/ 10 h 19"/>
                <a:gd name="T20" fmla="*/ 3 w 10"/>
                <a:gd name="T21" fmla="*/ 17 h 19"/>
                <a:gd name="T22" fmla="*/ 10 w 10"/>
                <a:gd name="T23" fmla="*/ 17 h 19"/>
                <a:gd name="T24" fmla="*/ 10 w 10"/>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10" y="19"/>
                  </a:moveTo>
                  <a:lnTo>
                    <a:pt x="0" y="19"/>
                  </a:lnTo>
                  <a:lnTo>
                    <a:pt x="0" y="0"/>
                  </a:lnTo>
                  <a:lnTo>
                    <a:pt x="10" y="0"/>
                  </a:lnTo>
                  <a:lnTo>
                    <a:pt x="10" y="3"/>
                  </a:lnTo>
                  <a:lnTo>
                    <a:pt x="3" y="3"/>
                  </a:lnTo>
                  <a:lnTo>
                    <a:pt x="3" y="10"/>
                  </a:lnTo>
                  <a:lnTo>
                    <a:pt x="10" y="10"/>
                  </a:lnTo>
                  <a:lnTo>
                    <a:pt x="10" y="10"/>
                  </a:lnTo>
                  <a:lnTo>
                    <a:pt x="3" y="10"/>
                  </a:lnTo>
                  <a:lnTo>
                    <a:pt x="3" y="17"/>
                  </a:lnTo>
                  <a:lnTo>
                    <a:pt x="10" y="17"/>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59" name="Freeform 178"/>
            <p:cNvSpPr>
              <a:spLocks/>
            </p:cNvSpPr>
            <p:nvPr/>
          </p:nvSpPr>
          <p:spPr bwMode="auto">
            <a:xfrm>
              <a:off x="9631363" y="1522413"/>
              <a:ext cx="22225" cy="30162"/>
            </a:xfrm>
            <a:custGeom>
              <a:avLst/>
              <a:gdLst>
                <a:gd name="T0" fmla="*/ 6 w 6"/>
                <a:gd name="T1" fmla="*/ 8 h 8"/>
                <a:gd name="T2" fmla="*/ 5 w 6"/>
                <a:gd name="T3" fmla="*/ 8 h 8"/>
                <a:gd name="T4" fmla="*/ 2 w 6"/>
                <a:gd name="T5" fmla="*/ 4 h 8"/>
                <a:gd name="T6" fmla="*/ 1 w 6"/>
                <a:gd name="T7" fmla="*/ 4 h 8"/>
                <a:gd name="T8" fmla="*/ 1 w 6"/>
                <a:gd name="T9" fmla="*/ 8 h 8"/>
                <a:gd name="T10" fmla="*/ 0 w 6"/>
                <a:gd name="T11" fmla="*/ 8 h 8"/>
                <a:gd name="T12" fmla="*/ 0 w 6"/>
                <a:gd name="T13" fmla="*/ 0 h 8"/>
                <a:gd name="T14" fmla="*/ 1 w 6"/>
                <a:gd name="T15" fmla="*/ 0 h 8"/>
                <a:gd name="T16" fmla="*/ 1 w 6"/>
                <a:gd name="T17" fmla="*/ 4 h 8"/>
                <a:gd name="T18" fmla="*/ 2 w 6"/>
                <a:gd name="T19" fmla="*/ 4 h 8"/>
                <a:gd name="T20" fmla="*/ 5 w 6"/>
                <a:gd name="T21" fmla="*/ 0 h 8"/>
                <a:gd name="T22" fmla="*/ 6 w 6"/>
                <a:gd name="T23" fmla="*/ 0 h 8"/>
                <a:gd name="T24" fmla="*/ 2 w 6"/>
                <a:gd name="T25" fmla="*/ 4 h 8"/>
                <a:gd name="T26" fmla="*/ 6 w 6"/>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8">
                  <a:moveTo>
                    <a:pt x="6" y="8"/>
                  </a:moveTo>
                  <a:cubicBezTo>
                    <a:pt x="5" y="8"/>
                    <a:pt x="5" y="8"/>
                    <a:pt x="5" y="8"/>
                  </a:cubicBezTo>
                  <a:cubicBezTo>
                    <a:pt x="2" y="4"/>
                    <a:pt x="2" y="4"/>
                    <a:pt x="2" y="4"/>
                  </a:cubicBezTo>
                  <a:cubicBezTo>
                    <a:pt x="1" y="4"/>
                    <a:pt x="1" y="4"/>
                    <a:pt x="1" y="4"/>
                  </a:cubicBezTo>
                  <a:cubicBezTo>
                    <a:pt x="1" y="8"/>
                    <a:pt x="1" y="8"/>
                    <a:pt x="1" y="8"/>
                  </a:cubicBezTo>
                  <a:cubicBezTo>
                    <a:pt x="0" y="8"/>
                    <a:pt x="0" y="8"/>
                    <a:pt x="0" y="8"/>
                  </a:cubicBezTo>
                  <a:cubicBezTo>
                    <a:pt x="0" y="0"/>
                    <a:pt x="0" y="0"/>
                    <a:pt x="0" y="0"/>
                  </a:cubicBezTo>
                  <a:cubicBezTo>
                    <a:pt x="1" y="0"/>
                    <a:pt x="1" y="0"/>
                    <a:pt x="1" y="0"/>
                  </a:cubicBezTo>
                  <a:cubicBezTo>
                    <a:pt x="1" y="4"/>
                    <a:pt x="1" y="4"/>
                    <a:pt x="1" y="4"/>
                  </a:cubicBezTo>
                  <a:cubicBezTo>
                    <a:pt x="2" y="4"/>
                    <a:pt x="2" y="4"/>
                    <a:pt x="2" y="4"/>
                  </a:cubicBezTo>
                  <a:cubicBezTo>
                    <a:pt x="5" y="0"/>
                    <a:pt x="5" y="0"/>
                    <a:pt x="5" y="0"/>
                  </a:cubicBezTo>
                  <a:cubicBezTo>
                    <a:pt x="6" y="0"/>
                    <a:pt x="6" y="0"/>
                    <a:pt x="6" y="0"/>
                  </a:cubicBezTo>
                  <a:cubicBezTo>
                    <a:pt x="2" y="4"/>
                    <a:pt x="2" y="4"/>
                    <a:pt x="2" y="4"/>
                  </a:cubicBezTo>
                  <a:lnTo>
                    <a:pt x="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60" name="Freeform 179"/>
            <p:cNvSpPr>
              <a:spLocks/>
            </p:cNvSpPr>
            <p:nvPr/>
          </p:nvSpPr>
          <p:spPr bwMode="auto">
            <a:xfrm>
              <a:off x="9686925" y="1379538"/>
              <a:ext cx="117475" cy="219075"/>
            </a:xfrm>
            <a:custGeom>
              <a:avLst/>
              <a:gdLst>
                <a:gd name="T0" fmla="*/ 31 w 31"/>
                <a:gd name="T1" fmla="*/ 53 h 58"/>
                <a:gd name="T2" fmla="*/ 23 w 31"/>
                <a:gd name="T3" fmla="*/ 0 h 58"/>
                <a:gd name="T4" fmla="*/ 2 w 31"/>
                <a:gd name="T5" fmla="*/ 36 h 58"/>
                <a:gd name="T6" fmla="*/ 31 w 31"/>
                <a:gd name="T7" fmla="*/ 53 h 58"/>
              </a:gdLst>
              <a:ahLst/>
              <a:cxnLst>
                <a:cxn ang="0">
                  <a:pos x="T0" y="T1"/>
                </a:cxn>
                <a:cxn ang="0">
                  <a:pos x="T2" y="T3"/>
                </a:cxn>
                <a:cxn ang="0">
                  <a:pos x="T4" y="T5"/>
                </a:cxn>
                <a:cxn ang="0">
                  <a:pos x="T6" y="T7"/>
                </a:cxn>
              </a:cxnLst>
              <a:rect l="0" t="0" r="r" b="b"/>
              <a:pathLst>
                <a:path w="31" h="58">
                  <a:moveTo>
                    <a:pt x="31" y="53"/>
                  </a:moveTo>
                  <a:cubicBezTo>
                    <a:pt x="23" y="0"/>
                    <a:pt x="23" y="0"/>
                    <a:pt x="23" y="0"/>
                  </a:cubicBezTo>
                  <a:cubicBezTo>
                    <a:pt x="9" y="5"/>
                    <a:pt x="0" y="21"/>
                    <a:pt x="2" y="36"/>
                  </a:cubicBezTo>
                  <a:cubicBezTo>
                    <a:pt x="4" y="51"/>
                    <a:pt x="17" y="58"/>
                    <a:pt x="31" y="53"/>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61" name="Freeform 180"/>
            <p:cNvSpPr>
              <a:spLocks/>
            </p:cNvSpPr>
            <p:nvPr/>
          </p:nvSpPr>
          <p:spPr bwMode="auto">
            <a:xfrm>
              <a:off x="8961438" y="1376363"/>
              <a:ext cx="180975" cy="79375"/>
            </a:xfrm>
            <a:custGeom>
              <a:avLst/>
              <a:gdLst>
                <a:gd name="T0" fmla="*/ 33 w 48"/>
                <a:gd name="T1" fmla="*/ 6 h 21"/>
                <a:gd name="T2" fmla="*/ 9 w 48"/>
                <a:gd name="T3" fmla="*/ 16 h 21"/>
                <a:gd name="T4" fmla="*/ 4 w 48"/>
                <a:gd name="T5" fmla="*/ 8 h 21"/>
                <a:gd name="T6" fmla="*/ 11 w 48"/>
                <a:gd name="T7" fmla="*/ 0 h 21"/>
                <a:gd name="T8" fmla="*/ 10 w 48"/>
                <a:gd name="T9" fmla="*/ 0 h 21"/>
                <a:gd name="T10" fmla="*/ 0 w 48"/>
                <a:gd name="T11" fmla="*/ 10 h 21"/>
                <a:gd name="T12" fmla="*/ 9 w 48"/>
                <a:gd name="T13" fmla="*/ 21 h 21"/>
                <a:gd name="T14" fmla="*/ 48 w 48"/>
                <a:gd name="T15" fmla="*/ 21 h 21"/>
                <a:gd name="T16" fmla="*/ 33 w 48"/>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1">
                  <a:moveTo>
                    <a:pt x="33" y="6"/>
                  </a:moveTo>
                  <a:cubicBezTo>
                    <a:pt x="23" y="6"/>
                    <a:pt x="21" y="16"/>
                    <a:pt x="9" y="16"/>
                  </a:cubicBezTo>
                  <a:cubicBezTo>
                    <a:pt x="6" y="16"/>
                    <a:pt x="4" y="11"/>
                    <a:pt x="4" y="8"/>
                  </a:cubicBezTo>
                  <a:cubicBezTo>
                    <a:pt x="4" y="3"/>
                    <a:pt x="7" y="0"/>
                    <a:pt x="11" y="0"/>
                  </a:cubicBezTo>
                  <a:cubicBezTo>
                    <a:pt x="11" y="0"/>
                    <a:pt x="10" y="0"/>
                    <a:pt x="10" y="0"/>
                  </a:cubicBezTo>
                  <a:cubicBezTo>
                    <a:pt x="4" y="0"/>
                    <a:pt x="0" y="4"/>
                    <a:pt x="0" y="10"/>
                  </a:cubicBezTo>
                  <a:cubicBezTo>
                    <a:pt x="0" y="16"/>
                    <a:pt x="4" y="20"/>
                    <a:pt x="9" y="21"/>
                  </a:cubicBezTo>
                  <a:cubicBezTo>
                    <a:pt x="17" y="21"/>
                    <a:pt x="48" y="21"/>
                    <a:pt x="48" y="21"/>
                  </a:cubicBezTo>
                  <a:cubicBezTo>
                    <a:pt x="48" y="21"/>
                    <a:pt x="48" y="6"/>
                    <a:pt x="33"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sp>
          <p:nvSpPr>
            <p:cNvPr id="62" name="Freeform 181"/>
            <p:cNvSpPr>
              <a:spLocks/>
            </p:cNvSpPr>
            <p:nvPr/>
          </p:nvSpPr>
          <p:spPr bwMode="auto">
            <a:xfrm>
              <a:off x="9172575" y="1376363"/>
              <a:ext cx="184150" cy="79375"/>
            </a:xfrm>
            <a:custGeom>
              <a:avLst/>
              <a:gdLst>
                <a:gd name="T0" fmla="*/ 16 w 49"/>
                <a:gd name="T1" fmla="*/ 6 h 21"/>
                <a:gd name="T2" fmla="*/ 40 w 49"/>
                <a:gd name="T3" fmla="*/ 16 h 21"/>
                <a:gd name="T4" fmla="*/ 45 w 49"/>
                <a:gd name="T5" fmla="*/ 8 h 21"/>
                <a:gd name="T6" fmla="*/ 38 w 49"/>
                <a:gd name="T7" fmla="*/ 0 h 21"/>
                <a:gd name="T8" fmla="*/ 39 w 49"/>
                <a:gd name="T9" fmla="*/ 0 h 21"/>
                <a:gd name="T10" fmla="*/ 49 w 49"/>
                <a:gd name="T11" fmla="*/ 10 h 21"/>
                <a:gd name="T12" fmla="*/ 40 w 49"/>
                <a:gd name="T13" fmla="*/ 21 h 21"/>
                <a:gd name="T14" fmla="*/ 0 w 49"/>
                <a:gd name="T15" fmla="*/ 21 h 21"/>
                <a:gd name="T16" fmla="*/ 16 w 49"/>
                <a:gd name="T17"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1">
                  <a:moveTo>
                    <a:pt x="16" y="6"/>
                  </a:moveTo>
                  <a:cubicBezTo>
                    <a:pt x="26" y="6"/>
                    <a:pt x="28" y="16"/>
                    <a:pt x="40" y="16"/>
                  </a:cubicBezTo>
                  <a:cubicBezTo>
                    <a:pt x="44" y="16"/>
                    <a:pt x="45" y="11"/>
                    <a:pt x="45" y="8"/>
                  </a:cubicBezTo>
                  <a:cubicBezTo>
                    <a:pt x="45" y="3"/>
                    <a:pt x="42" y="0"/>
                    <a:pt x="38" y="0"/>
                  </a:cubicBezTo>
                  <a:cubicBezTo>
                    <a:pt x="39" y="0"/>
                    <a:pt x="39" y="0"/>
                    <a:pt x="39" y="0"/>
                  </a:cubicBezTo>
                  <a:cubicBezTo>
                    <a:pt x="45" y="0"/>
                    <a:pt x="49" y="4"/>
                    <a:pt x="49" y="10"/>
                  </a:cubicBezTo>
                  <a:cubicBezTo>
                    <a:pt x="49" y="16"/>
                    <a:pt x="45" y="20"/>
                    <a:pt x="40" y="21"/>
                  </a:cubicBezTo>
                  <a:cubicBezTo>
                    <a:pt x="33" y="21"/>
                    <a:pt x="0" y="21"/>
                    <a:pt x="0" y="21"/>
                  </a:cubicBezTo>
                  <a:cubicBezTo>
                    <a:pt x="0" y="21"/>
                    <a:pt x="1" y="6"/>
                    <a:pt x="16" y="6"/>
                  </a:cubicBez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83" tIns="34241" rIns="68483" bIns="34241" numCol="1" anchor="t" anchorCtr="0" compatLnSpc="1">
              <a:prstTxWarp prst="textNoShape">
                <a:avLst/>
              </a:prstTxWarp>
            </a:bodyPr>
            <a:lstStyle/>
            <a:p>
              <a:pPr defTabSz="684867" fontAlgn="auto">
                <a:spcBef>
                  <a:spcPts val="0"/>
                </a:spcBef>
                <a:spcAft>
                  <a:spcPts val="0"/>
                </a:spcAft>
                <a:defRPr/>
              </a:pPr>
              <a:endParaRPr lang="en-US" sz="1349" b="0" dirty="0">
                <a:solidFill>
                  <a:prstClr val="black"/>
                </a:solidFill>
                <a:latin typeface="Calibri" panose="020F0502020204030204"/>
                <a:cs typeface="+mn-cs"/>
              </a:endParaRPr>
            </a:p>
          </p:txBody>
        </p:sp>
      </p:grpSp>
      <p:sp>
        <p:nvSpPr>
          <p:cNvPr id="63" name="TextBox 62"/>
          <p:cNvSpPr txBox="1"/>
          <p:nvPr/>
        </p:nvSpPr>
        <p:spPr>
          <a:xfrm>
            <a:off x="1649367" y="4521068"/>
            <a:ext cx="7207655" cy="645690"/>
          </a:xfrm>
          <a:prstGeom prst="rect">
            <a:avLst/>
          </a:prstGeom>
          <a:noFill/>
        </p:spPr>
        <p:txBody>
          <a:bodyPr wrap="square" rtlCol="0">
            <a:spAutoFit/>
          </a:bodyPr>
          <a:lstStyle/>
          <a:p>
            <a:pPr defTabSz="684867" fontAlgn="auto">
              <a:spcBef>
                <a:spcPts val="0"/>
              </a:spcBef>
              <a:spcAft>
                <a:spcPts val="0"/>
              </a:spcAft>
              <a:defRPr/>
            </a:pPr>
            <a:r>
              <a:rPr lang="en-US" sz="1798" b="0" dirty="0">
                <a:solidFill>
                  <a:prstClr val="white"/>
                </a:solidFill>
                <a:latin typeface="Segoe UI" panose="020B0502040204020203" pitchFamily="34" charset="0"/>
                <a:cs typeface="Segoe UI" panose="020B0502040204020203" pitchFamily="34" charset="0"/>
              </a:rPr>
              <a:t>Employees in high-performing teams are </a:t>
            </a:r>
            <a:r>
              <a:rPr lang="en-US" sz="1798" u="sng" dirty="0">
                <a:solidFill>
                  <a:srgbClr val="FFFFFF"/>
                </a:solidFill>
                <a:latin typeface="Segoe UI" panose="020B0502040204020203" pitchFamily="34" charset="0"/>
                <a:cs typeface="Segoe UI" panose="020B0502040204020203" pitchFamily="34" charset="0"/>
              </a:rPr>
              <a:t>2.2x</a:t>
            </a:r>
            <a:r>
              <a:rPr lang="en-US" sz="1798" b="0" dirty="0">
                <a:solidFill>
                  <a:srgbClr val="D83B01"/>
                </a:solidFill>
                <a:latin typeface="Segoe UI" panose="020B0502040204020203" pitchFamily="34" charset="0"/>
                <a:cs typeface="Segoe UI" panose="020B0502040204020203" pitchFamily="34" charset="0"/>
              </a:rPr>
              <a:t> </a:t>
            </a:r>
            <a:r>
              <a:rPr lang="en-US" sz="1798" b="0" dirty="0">
                <a:solidFill>
                  <a:prstClr val="white"/>
                </a:solidFill>
                <a:latin typeface="Segoe UI" panose="020B0502040204020203" pitchFamily="34" charset="0"/>
                <a:cs typeface="Segoe UI" panose="020B0502040204020203" pitchFamily="34" charset="0"/>
              </a:rPr>
              <a:t>more likely to recommend their organization as a great place to work.</a:t>
            </a:r>
          </a:p>
        </p:txBody>
      </p:sp>
      <p:sp>
        <p:nvSpPr>
          <p:cNvPr id="65" name="Rectangle 64"/>
          <p:cNvSpPr/>
          <p:nvPr/>
        </p:nvSpPr>
        <p:spPr>
          <a:xfrm>
            <a:off x="5139045" y="5513088"/>
            <a:ext cx="3777329" cy="322909"/>
          </a:xfrm>
          <a:prstGeom prst="rect">
            <a:avLst/>
          </a:prstGeom>
        </p:spPr>
        <p:txBody>
          <a:bodyPr wrap="square">
            <a:spAutoFit/>
          </a:bodyPr>
          <a:lstStyle/>
          <a:p>
            <a:pPr defTabSz="684867" fontAlgn="auto">
              <a:spcBef>
                <a:spcPts val="0"/>
              </a:spcBef>
              <a:spcAft>
                <a:spcPts val="0"/>
              </a:spcAft>
              <a:defRPr/>
            </a:pPr>
            <a:r>
              <a:rPr lang="en-US" sz="749" b="0" i="1" dirty="0">
                <a:solidFill>
                  <a:schemeClr val="bg1"/>
                </a:solidFill>
                <a:latin typeface="Segoe UI Light" panose="020B0502040204020203" pitchFamily="34" charset="0"/>
                <a:cs typeface="Segoe UI Light" panose="020B0502040204020203" pitchFamily="34" charset="0"/>
              </a:rPr>
              <a:t>Source: 2016 State of DevOps Report (Puppet &amp; Dora), survey of 4,600 technical professionals</a:t>
            </a:r>
          </a:p>
        </p:txBody>
      </p:sp>
    </p:spTree>
    <p:extLst>
      <p:ext uri="{BB962C8B-B14F-4D97-AF65-F5344CB8AC3E}">
        <p14:creationId xmlns:p14="http://schemas.microsoft.com/office/powerpoint/2010/main" val="151894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977F31-3A4C-404B-A567-50FA3AF018BE}"/>
              </a:ext>
            </a:extLst>
          </p:cNvPr>
          <p:cNvPicPr>
            <a:picLocks noChangeAspect="1"/>
          </p:cNvPicPr>
          <p:nvPr/>
        </p:nvPicPr>
        <p:blipFill>
          <a:blip r:embed="rId3"/>
          <a:stretch>
            <a:fillRect/>
          </a:stretch>
        </p:blipFill>
        <p:spPr>
          <a:xfrm>
            <a:off x="3427025" y="994763"/>
            <a:ext cx="1908430" cy="1552967"/>
          </a:xfrm>
          <a:prstGeom prst="rect">
            <a:avLst/>
          </a:prstGeom>
        </p:spPr>
      </p:pic>
      <p:pic>
        <p:nvPicPr>
          <p:cNvPr id="8" name="Picture 7">
            <a:extLst>
              <a:ext uri="{FF2B5EF4-FFF2-40B4-BE49-F238E27FC236}">
                <a16:creationId xmlns:a16="http://schemas.microsoft.com/office/drawing/2014/main" id="{EAA5BDCC-714A-4F08-9F02-29D524CDFBF0}"/>
              </a:ext>
            </a:extLst>
          </p:cNvPr>
          <p:cNvPicPr>
            <a:picLocks noChangeAspect="1"/>
          </p:cNvPicPr>
          <p:nvPr/>
        </p:nvPicPr>
        <p:blipFill>
          <a:blip r:embed="rId4"/>
          <a:stretch>
            <a:fillRect/>
          </a:stretch>
        </p:blipFill>
        <p:spPr>
          <a:xfrm>
            <a:off x="3327978" y="3491548"/>
            <a:ext cx="2389179" cy="2377525"/>
          </a:xfrm>
          <a:prstGeom prst="rect">
            <a:avLst/>
          </a:prstGeom>
        </p:spPr>
      </p:pic>
      <p:sp>
        <p:nvSpPr>
          <p:cNvPr id="9" name="Title 1">
            <a:extLst>
              <a:ext uri="{FF2B5EF4-FFF2-40B4-BE49-F238E27FC236}">
                <a16:creationId xmlns:a16="http://schemas.microsoft.com/office/drawing/2014/main" id="{2456493B-DC8B-4FDD-9D18-C93FA85672DF}"/>
              </a:ext>
            </a:extLst>
          </p:cNvPr>
          <p:cNvSpPr txBox="1">
            <a:spLocks/>
          </p:cNvSpPr>
          <p:nvPr/>
        </p:nvSpPr>
        <p:spPr>
          <a:xfrm>
            <a:off x="210760" y="1043388"/>
            <a:ext cx="8741880"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45" fontAlgn="auto">
              <a:spcAft>
                <a:spcPts val="0"/>
              </a:spcAft>
              <a:defRPr/>
            </a:pPr>
            <a:r>
              <a:rPr lang="en-US" sz="3235" spc="-75" dirty="0">
                <a:gradFill>
                  <a:gsLst>
                    <a:gs pos="1250">
                      <a:srgbClr val="353535"/>
                    </a:gs>
                    <a:gs pos="100000">
                      <a:srgbClr val="353535"/>
                    </a:gs>
                  </a:gsLst>
                  <a:lin ang="5400000" scaled="0"/>
                </a:gradFill>
                <a:latin typeface="Segoe UI Light"/>
              </a:rPr>
              <a:t>DevOps</a:t>
            </a:r>
          </a:p>
        </p:txBody>
      </p:sp>
      <p:pic>
        <p:nvPicPr>
          <p:cNvPr id="10" name="Picture 9">
            <a:extLst>
              <a:ext uri="{FF2B5EF4-FFF2-40B4-BE49-F238E27FC236}">
                <a16:creationId xmlns:a16="http://schemas.microsoft.com/office/drawing/2014/main" id="{AD157881-ED18-4D3E-9DCD-8B47C21450B6}"/>
              </a:ext>
            </a:extLst>
          </p:cNvPr>
          <p:cNvPicPr>
            <a:picLocks noChangeAspect="1"/>
          </p:cNvPicPr>
          <p:nvPr/>
        </p:nvPicPr>
        <p:blipFill>
          <a:blip r:embed="rId5"/>
          <a:stretch>
            <a:fillRect/>
          </a:stretch>
        </p:blipFill>
        <p:spPr>
          <a:xfrm>
            <a:off x="308386" y="2376611"/>
            <a:ext cx="3577942" cy="1247035"/>
          </a:xfrm>
          <a:prstGeom prst="rect">
            <a:avLst/>
          </a:prstGeom>
        </p:spPr>
      </p:pic>
      <p:pic>
        <p:nvPicPr>
          <p:cNvPr id="11" name="Picture 10">
            <a:extLst>
              <a:ext uri="{FF2B5EF4-FFF2-40B4-BE49-F238E27FC236}">
                <a16:creationId xmlns:a16="http://schemas.microsoft.com/office/drawing/2014/main" id="{A56B8D13-96F9-4B53-8115-137BF41B1FC3}"/>
              </a:ext>
            </a:extLst>
          </p:cNvPr>
          <p:cNvPicPr>
            <a:picLocks noChangeAspect="1"/>
          </p:cNvPicPr>
          <p:nvPr/>
        </p:nvPicPr>
        <p:blipFill>
          <a:blip r:embed="rId6"/>
          <a:stretch>
            <a:fillRect/>
          </a:stretch>
        </p:blipFill>
        <p:spPr>
          <a:xfrm>
            <a:off x="4782752" y="2215255"/>
            <a:ext cx="4052864" cy="1520916"/>
          </a:xfrm>
          <a:prstGeom prst="rect">
            <a:avLst/>
          </a:prstGeom>
        </p:spPr>
      </p:pic>
      <p:grpSp>
        <p:nvGrpSpPr>
          <p:cNvPr id="12" name="Group 11">
            <a:extLst>
              <a:ext uri="{FF2B5EF4-FFF2-40B4-BE49-F238E27FC236}">
                <a16:creationId xmlns:a16="http://schemas.microsoft.com/office/drawing/2014/main" id="{71E8F30B-7E5C-4538-903E-4FAA8E2A2994}"/>
              </a:ext>
            </a:extLst>
          </p:cNvPr>
          <p:cNvGrpSpPr/>
          <p:nvPr/>
        </p:nvGrpSpPr>
        <p:grpSpPr>
          <a:xfrm>
            <a:off x="3785246" y="2356442"/>
            <a:ext cx="1162337" cy="1163932"/>
            <a:chOff x="5148197" y="2034540"/>
            <a:chExt cx="1580859" cy="1583029"/>
          </a:xfrm>
        </p:grpSpPr>
        <p:grpSp>
          <p:nvGrpSpPr>
            <p:cNvPr id="13" name="Group 12">
              <a:extLst>
                <a:ext uri="{FF2B5EF4-FFF2-40B4-BE49-F238E27FC236}">
                  <a16:creationId xmlns:a16="http://schemas.microsoft.com/office/drawing/2014/main" id="{F4D739B2-B2D1-45CD-B17E-2D17C183763A}"/>
                </a:ext>
              </a:extLst>
            </p:cNvPr>
            <p:cNvGrpSpPr/>
            <p:nvPr/>
          </p:nvGrpSpPr>
          <p:grpSpPr>
            <a:xfrm>
              <a:off x="5148197" y="2034540"/>
              <a:ext cx="1580859" cy="1583029"/>
              <a:chOff x="8015890" y="2477276"/>
              <a:chExt cx="1580859" cy="1583029"/>
            </a:xfrm>
          </p:grpSpPr>
          <p:sp>
            <p:nvSpPr>
              <p:cNvPr id="15" name="Oval 14">
                <a:extLst>
                  <a:ext uri="{FF2B5EF4-FFF2-40B4-BE49-F238E27FC236}">
                    <a16:creationId xmlns:a16="http://schemas.microsoft.com/office/drawing/2014/main" id="{F943A6FF-DFD0-4918-AE66-3FABE89207AE}"/>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a:lnSpc>
                    <a:spcPct val="90000"/>
                  </a:lnSpc>
                  <a:defRPr/>
                </a:pPr>
                <a:r>
                  <a:rPr lang="en-US" sz="882" kern="0">
                    <a:gradFill>
                      <a:gsLst>
                        <a:gs pos="4000">
                          <a:srgbClr val="FFFFFF"/>
                        </a:gs>
                        <a:gs pos="10667">
                          <a:srgbClr val="FFFFFF"/>
                        </a:gs>
                      </a:gsLst>
                      <a:lin ang="5400000" scaled="0"/>
                    </a:gradFill>
                    <a:ea typeface="Segoe UI" pitchFamily="34" charset="0"/>
                    <a:cs typeface="Segoe UI" pitchFamily="34" charset="0"/>
                  </a:rPr>
                  <a:t>DevOps</a:t>
                </a:r>
              </a:p>
            </p:txBody>
          </p:sp>
          <p:pic>
            <p:nvPicPr>
              <p:cNvPr id="16" name="Picture 15">
                <a:extLst>
                  <a:ext uri="{FF2B5EF4-FFF2-40B4-BE49-F238E27FC236}">
                    <a16:creationId xmlns:a16="http://schemas.microsoft.com/office/drawing/2014/main" id="{324BEFA3-CA58-4D44-8615-01A6A9AC336E}"/>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4" name="Oval 13">
              <a:extLst>
                <a:ext uri="{FF2B5EF4-FFF2-40B4-BE49-F238E27FC236}">
                  <a16:creationId xmlns:a16="http://schemas.microsoft.com/office/drawing/2014/main" id="{4DD4D681-3421-4C05-AB4B-2648B179DCD2}"/>
                </a:ext>
              </a:extLst>
            </p:cNvPr>
            <p:cNvSpPr/>
            <p:nvPr/>
          </p:nvSpPr>
          <p:spPr bwMode="auto">
            <a:xfrm>
              <a:off x="5519033" y="2406461"/>
              <a:ext cx="839187" cy="839187"/>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a:lnSpc>
                  <a:spcPct val="90000"/>
                </a:lnSpc>
                <a:defRPr/>
              </a:pPr>
              <a:r>
                <a:rPr lang="en-US" sz="1029" b="0" kern="0" spc="-37">
                  <a:solidFill>
                    <a:srgbClr val="E6E6E6">
                      <a:lumMod val="50000"/>
                    </a:srgbClr>
                  </a:solidFill>
                  <a:latin typeface="Segoe UI Semilight"/>
                  <a:ea typeface="Segoe UI" panose="020B0502040204020203" pitchFamily="34" charset="0"/>
                  <a:cs typeface="Segoe UI" panose="020B0502040204020203" pitchFamily="34" charset="0"/>
                </a:rPr>
                <a:t>DevOps</a:t>
              </a:r>
            </a:p>
          </p:txBody>
        </p:sp>
      </p:grpSp>
      <p:pic>
        <p:nvPicPr>
          <p:cNvPr id="17" name="Picture 16" descr="A close up of a sign&#10;&#10;Description generated with high confidence">
            <a:extLst>
              <a:ext uri="{FF2B5EF4-FFF2-40B4-BE49-F238E27FC236}">
                <a16:creationId xmlns:a16="http://schemas.microsoft.com/office/drawing/2014/main" id="{80764443-1E66-48AA-B95E-1EEBF4F3289A}"/>
              </a:ext>
            </a:extLst>
          </p:cNvPr>
          <p:cNvPicPr>
            <a:picLocks noChangeAspect="1"/>
          </p:cNvPicPr>
          <p:nvPr/>
        </p:nvPicPr>
        <p:blipFill>
          <a:blip r:embed="rId9"/>
          <a:stretch>
            <a:fillRect/>
          </a:stretch>
        </p:blipFill>
        <p:spPr>
          <a:xfrm>
            <a:off x="2499017" y="2461952"/>
            <a:ext cx="707348" cy="353674"/>
          </a:xfrm>
          <a:prstGeom prst="rect">
            <a:avLst/>
          </a:prstGeom>
        </p:spPr>
      </p:pic>
      <p:pic>
        <p:nvPicPr>
          <p:cNvPr id="18" name="Picture 17">
            <a:extLst>
              <a:ext uri="{FF2B5EF4-FFF2-40B4-BE49-F238E27FC236}">
                <a16:creationId xmlns:a16="http://schemas.microsoft.com/office/drawing/2014/main" id="{5E4C0801-3565-475E-8F14-6C07279C6C8E}"/>
              </a:ext>
            </a:extLst>
          </p:cNvPr>
          <p:cNvPicPr>
            <a:picLocks noChangeAspect="1"/>
          </p:cNvPicPr>
          <p:nvPr/>
        </p:nvPicPr>
        <p:blipFill>
          <a:blip r:embed="rId10"/>
          <a:stretch>
            <a:fillRect/>
          </a:stretch>
        </p:blipFill>
        <p:spPr>
          <a:xfrm>
            <a:off x="1714646" y="3152681"/>
            <a:ext cx="804142" cy="188471"/>
          </a:xfrm>
          <a:prstGeom prst="rect">
            <a:avLst/>
          </a:prstGeom>
        </p:spPr>
      </p:pic>
      <p:pic>
        <p:nvPicPr>
          <p:cNvPr id="19" name="Picture 18">
            <a:extLst>
              <a:ext uri="{FF2B5EF4-FFF2-40B4-BE49-F238E27FC236}">
                <a16:creationId xmlns:a16="http://schemas.microsoft.com/office/drawing/2014/main" id="{D4DEDEED-3E4C-4B91-8C9E-E0D2265C817B}"/>
              </a:ext>
            </a:extLst>
          </p:cNvPr>
          <p:cNvPicPr>
            <a:picLocks noChangeAspect="1"/>
          </p:cNvPicPr>
          <p:nvPr/>
        </p:nvPicPr>
        <p:blipFill>
          <a:blip r:embed="rId11"/>
          <a:stretch>
            <a:fillRect/>
          </a:stretch>
        </p:blipFill>
        <p:spPr>
          <a:xfrm>
            <a:off x="930275" y="2325925"/>
            <a:ext cx="716458" cy="44205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AE14B828-97D4-4061-B157-66F10255A2A6}"/>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2273582" y="3939526"/>
            <a:ext cx="648394" cy="402190"/>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FA720831-390C-4FB1-89B1-04D66235A936}"/>
              </a:ext>
            </a:extLst>
          </p:cNvPr>
          <p:cNvPicPr>
            <a:picLocks noChangeAspect="1"/>
          </p:cNvPicPr>
          <p:nvPr/>
        </p:nvPicPr>
        <p:blipFill>
          <a:blip r:embed="rId13"/>
          <a:stretch>
            <a:fillRect/>
          </a:stretch>
        </p:blipFill>
        <p:spPr>
          <a:xfrm>
            <a:off x="3178515" y="3429000"/>
            <a:ext cx="640217" cy="39245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B92D01CE-BB2A-4BFB-8D36-3359C74FE29F}"/>
              </a:ext>
            </a:extLst>
          </p:cNvPr>
          <p:cNvPicPr>
            <a:picLocks noChangeAspect="1"/>
          </p:cNvPicPr>
          <p:nvPr/>
        </p:nvPicPr>
        <p:blipFill>
          <a:blip r:embed="rId14"/>
          <a:stretch>
            <a:fillRect/>
          </a:stretch>
        </p:blipFill>
        <p:spPr>
          <a:xfrm>
            <a:off x="2182324" y="3476173"/>
            <a:ext cx="392453" cy="392453"/>
          </a:xfrm>
          <a:prstGeom prst="rect">
            <a:avLst/>
          </a:prstGeom>
        </p:spPr>
      </p:pic>
      <p:pic>
        <p:nvPicPr>
          <p:cNvPr id="23" name="Picture 22">
            <a:extLst>
              <a:ext uri="{FF2B5EF4-FFF2-40B4-BE49-F238E27FC236}">
                <a16:creationId xmlns:a16="http://schemas.microsoft.com/office/drawing/2014/main" id="{0BC4FA5B-D83E-404C-9BEA-DD272F9824BA}"/>
              </a:ext>
            </a:extLst>
          </p:cNvPr>
          <p:cNvPicPr>
            <a:picLocks noChangeAspect="1"/>
          </p:cNvPicPr>
          <p:nvPr/>
        </p:nvPicPr>
        <p:blipFill>
          <a:blip r:embed="rId10"/>
          <a:stretch>
            <a:fillRect/>
          </a:stretch>
        </p:blipFill>
        <p:spPr>
          <a:xfrm>
            <a:off x="3104536" y="3945747"/>
            <a:ext cx="804142" cy="188471"/>
          </a:xfrm>
          <a:prstGeom prst="rect">
            <a:avLst/>
          </a:prstGeom>
        </p:spPr>
      </p:pic>
      <p:pic>
        <p:nvPicPr>
          <p:cNvPr id="24" name="Picture 23">
            <a:extLst>
              <a:ext uri="{FF2B5EF4-FFF2-40B4-BE49-F238E27FC236}">
                <a16:creationId xmlns:a16="http://schemas.microsoft.com/office/drawing/2014/main" id="{CE855F35-2820-496F-96EC-92A0CC4FB5F1}"/>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619224" y="3567955"/>
            <a:ext cx="523523" cy="353378"/>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9E0A809C-55DA-4727-9474-2B87B486A277}"/>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4677404" y="4074364"/>
            <a:ext cx="626097" cy="439108"/>
          </a:xfrm>
          <a:prstGeom prst="rect">
            <a:avLst/>
          </a:prstGeom>
        </p:spPr>
      </p:pic>
      <p:pic>
        <p:nvPicPr>
          <p:cNvPr id="27" name="Picture 26">
            <a:extLst>
              <a:ext uri="{FF2B5EF4-FFF2-40B4-BE49-F238E27FC236}">
                <a16:creationId xmlns:a16="http://schemas.microsoft.com/office/drawing/2014/main" id="{51024371-9EB5-431E-A360-0865AEB2C984}"/>
              </a:ext>
            </a:extLst>
          </p:cNvPr>
          <p:cNvPicPr>
            <a:picLocks noChangeAspect="1"/>
          </p:cNvPicPr>
          <p:nvPr/>
        </p:nvPicPr>
        <p:blipFill>
          <a:blip r:embed="rId17"/>
          <a:stretch>
            <a:fillRect/>
          </a:stretch>
        </p:blipFill>
        <p:spPr>
          <a:xfrm>
            <a:off x="3123933" y="4470609"/>
            <a:ext cx="1055881" cy="35108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C5414B2-0FAF-4372-88A3-6971379E6595}"/>
              </a:ext>
            </a:extLst>
          </p:cNvPr>
          <p:cNvPicPr>
            <a:picLocks noChangeAspect="1"/>
          </p:cNvPicPr>
          <p:nvPr/>
        </p:nvPicPr>
        <p:blipFill>
          <a:blip r:embed="rId18"/>
          <a:stretch>
            <a:fillRect/>
          </a:stretch>
        </p:blipFill>
        <p:spPr>
          <a:xfrm>
            <a:off x="5525967" y="4783801"/>
            <a:ext cx="1159275" cy="390012"/>
          </a:xfrm>
          <a:prstGeom prst="rect">
            <a:avLst/>
          </a:prstGeom>
        </p:spPr>
      </p:pic>
      <p:pic>
        <p:nvPicPr>
          <p:cNvPr id="30" name="Picture 29">
            <a:extLst>
              <a:ext uri="{FF2B5EF4-FFF2-40B4-BE49-F238E27FC236}">
                <a16:creationId xmlns:a16="http://schemas.microsoft.com/office/drawing/2014/main" id="{573599B0-3B72-4A97-9DB6-58AD56605822}"/>
              </a:ext>
            </a:extLst>
          </p:cNvPr>
          <p:cNvPicPr>
            <a:picLocks noChangeAspect="1"/>
          </p:cNvPicPr>
          <p:nvPr/>
        </p:nvPicPr>
        <p:blipFill rotWithShape="1">
          <a:blip r:embed="rId19"/>
          <a:srcRect l="28897" t="9516" b="15012"/>
          <a:stretch/>
        </p:blipFill>
        <p:spPr>
          <a:xfrm>
            <a:off x="6697891" y="4746498"/>
            <a:ext cx="731463" cy="456711"/>
          </a:xfrm>
          <a:prstGeom prst="rect">
            <a:avLst/>
          </a:prstGeom>
        </p:spPr>
      </p:pic>
      <p:pic>
        <p:nvPicPr>
          <p:cNvPr id="31" name="Picture 30">
            <a:extLst>
              <a:ext uri="{FF2B5EF4-FFF2-40B4-BE49-F238E27FC236}">
                <a16:creationId xmlns:a16="http://schemas.microsoft.com/office/drawing/2014/main" id="{CD4DC605-8B38-40BF-82FB-77D9621E4A3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4286363" y="4800166"/>
            <a:ext cx="1452681" cy="445500"/>
          </a:xfrm>
          <a:prstGeom prst="rect">
            <a:avLst/>
          </a:prstGeom>
        </p:spPr>
      </p:pic>
      <p:pic>
        <p:nvPicPr>
          <p:cNvPr id="33" name="Picture 32" descr="A close up of a sign&#10;&#10;Description generated with high confidence">
            <a:extLst>
              <a:ext uri="{FF2B5EF4-FFF2-40B4-BE49-F238E27FC236}">
                <a16:creationId xmlns:a16="http://schemas.microsoft.com/office/drawing/2014/main" id="{43002FBB-3A73-4A80-A2C5-1233B72164C7}"/>
              </a:ext>
            </a:extLst>
          </p:cNvPr>
          <p:cNvPicPr>
            <a:picLocks noChangeAspect="1"/>
          </p:cNvPicPr>
          <p:nvPr/>
        </p:nvPicPr>
        <p:blipFill>
          <a:blip r:embed="rId21"/>
          <a:stretch>
            <a:fillRect/>
          </a:stretch>
        </p:blipFill>
        <p:spPr>
          <a:xfrm>
            <a:off x="6546774" y="3824833"/>
            <a:ext cx="1256515" cy="259679"/>
          </a:xfrm>
          <a:prstGeom prst="rect">
            <a:avLst/>
          </a:prstGeom>
        </p:spPr>
      </p:pic>
      <p:pic>
        <p:nvPicPr>
          <p:cNvPr id="34" name="Picture 33">
            <a:extLst>
              <a:ext uri="{FF2B5EF4-FFF2-40B4-BE49-F238E27FC236}">
                <a16:creationId xmlns:a16="http://schemas.microsoft.com/office/drawing/2014/main" id="{E24BED7B-4673-4132-8EB3-7FD350A63F6A}"/>
              </a:ext>
            </a:extLst>
          </p:cNvPr>
          <p:cNvPicPr>
            <a:picLocks noChangeAspect="1"/>
          </p:cNvPicPr>
          <p:nvPr/>
        </p:nvPicPr>
        <p:blipFill>
          <a:blip r:embed="rId22"/>
          <a:stretch>
            <a:fillRect/>
          </a:stretch>
        </p:blipFill>
        <p:spPr>
          <a:xfrm>
            <a:off x="2830388" y="5177298"/>
            <a:ext cx="1381932" cy="332395"/>
          </a:xfrm>
          <a:prstGeom prst="rect">
            <a:avLst/>
          </a:prstGeom>
        </p:spPr>
      </p:pic>
      <p:pic>
        <p:nvPicPr>
          <p:cNvPr id="35" name="Picture 34" descr="A picture containing clipart&#10;&#10;Description generated with very high confidence">
            <a:extLst>
              <a:ext uri="{FF2B5EF4-FFF2-40B4-BE49-F238E27FC236}">
                <a16:creationId xmlns:a16="http://schemas.microsoft.com/office/drawing/2014/main" id="{B0F5CE5F-F18C-42DE-87AE-C3EC9198BE95}"/>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1576107" y="5168741"/>
            <a:ext cx="1215776" cy="343163"/>
          </a:xfrm>
          <a:prstGeom prst="rect">
            <a:avLst/>
          </a:prstGeom>
        </p:spPr>
      </p:pic>
      <p:pic>
        <p:nvPicPr>
          <p:cNvPr id="36" name="Picture 35">
            <a:extLst>
              <a:ext uri="{FF2B5EF4-FFF2-40B4-BE49-F238E27FC236}">
                <a16:creationId xmlns:a16="http://schemas.microsoft.com/office/drawing/2014/main" id="{A937ED78-75C2-4FCC-864D-796C49E1E90B}"/>
              </a:ext>
            </a:extLst>
          </p:cNvPr>
          <p:cNvPicPr>
            <a:picLocks noChangeAspect="1"/>
          </p:cNvPicPr>
          <p:nvPr/>
        </p:nvPicPr>
        <p:blipFill rotWithShape="1">
          <a:blip r:embed="rId24">
            <a:clrChange>
              <a:clrFrom>
                <a:srgbClr val="FEFEFE"/>
              </a:clrFrom>
              <a:clrTo>
                <a:srgbClr val="FEFEFE">
                  <a:alpha val="0"/>
                </a:srgbClr>
              </a:clrTo>
            </a:clrChange>
          </a:blip>
          <a:srcRect l="24401" r="21955"/>
          <a:stretch/>
        </p:blipFill>
        <p:spPr>
          <a:xfrm>
            <a:off x="5196238" y="2283214"/>
            <a:ext cx="486889" cy="600885"/>
          </a:xfrm>
          <a:prstGeom prst="rect">
            <a:avLst/>
          </a:prstGeom>
        </p:spPr>
      </p:pic>
      <p:pic>
        <p:nvPicPr>
          <p:cNvPr id="37" name="Picture 36" descr="A picture containing object, clock&#10;&#10;Description generated with high confidence">
            <a:extLst>
              <a:ext uri="{FF2B5EF4-FFF2-40B4-BE49-F238E27FC236}">
                <a16:creationId xmlns:a16="http://schemas.microsoft.com/office/drawing/2014/main" id="{068F4D30-FDE1-4E71-8ADE-C95E09E01ECC}"/>
              </a:ext>
            </a:extLst>
          </p:cNvPr>
          <p:cNvPicPr>
            <a:picLocks noChangeAspect="1"/>
          </p:cNvPicPr>
          <p:nvPr/>
        </p:nvPicPr>
        <p:blipFill>
          <a:blip r:embed="rId25"/>
          <a:stretch>
            <a:fillRect/>
          </a:stretch>
        </p:blipFill>
        <p:spPr>
          <a:xfrm>
            <a:off x="6641481" y="2543196"/>
            <a:ext cx="787874" cy="216403"/>
          </a:xfrm>
          <a:prstGeom prst="rect">
            <a:avLst/>
          </a:prstGeom>
        </p:spPr>
      </p:pic>
      <p:pic>
        <p:nvPicPr>
          <p:cNvPr id="38" name="Picture 37">
            <a:extLst>
              <a:ext uri="{FF2B5EF4-FFF2-40B4-BE49-F238E27FC236}">
                <a16:creationId xmlns:a16="http://schemas.microsoft.com/office/drawing/2014/main" id="{2558E792-0AB6-426A-AB91-FBC4B513CD16}"/>
              </a:ext>
            </a:extLst>
          </p:cNvPr>
          <p:cNvPicPr>
            <a:picLocks noChangeAspect="1"/>
          </p:cNvPicPr>
          <p:nvPr/>
        </p:nvPicPr>
        <p:blipFill>
          <a:blip r:embed="rId26"/>
          <a:stretch>
            <a:fillRect/>
          </a:stretch>
        </p:blipFill>
        <p:spPr>
          <a:xfrm>
            <a:off x="7564097" y="3296268"/>
            <a:ext cx="448212" cy="448212"/>
          </a:xfrm>
          <a:prstGeom prst="rect">
            <a:avLst/>
          </a:prstGeom>
        </p:spPr>
      </p:pic>
      <p:pic>
        <p:nvPicPr>
          <p:cNvPr id="39" name="Picture 38">
            <a:extLst>
              <a:ext uri="{FF2B5EF4-FFF2-40B4-BE49-F238E27FC236}">
                <a16:creationId xmlns:a16="http://schemas.microsoft.com/office/drawing/2014/main" id="{8E300F1A-A744-4817-BF06-5FF5C23AE241}"/>
              </a:ext>
            </a:extLst>
          </p:cNvPr>
          <p:cNvPicPr>
            <a:picLocks noChangeAspect="1"/>
          </p:cNvPicPr>
          <p:nvPr/>
        </p:nvPicPr>
        <p:blipFill rotWithShape="1">
          <a:blip r:embed="rId20">
            <a:clrChange>
              <a:clrFrom>
                <a:srgbClr val="FFFFFF"/>
              </a:clrFrom>
              <a:clrTo>
                <a:srgbClr val="FFFFFF">
                  <a:alpha val="0"/>
                </a:srgbClr>
              </a:clrTo>
            </a:clrChange>
          </a:blip>
          <a:srcRect l="12821" t="7694" r="13781" b="16241"/>
          <a:stretch/>
        </p:blipFill>
        <p:spPr>
          <a:xfrm>
            <a:off x="8057778" y="3284805"/>
            <a:ext cx="1072060" cy="340719"/>
          </a:xfrm>
          <a:prstGeom prst="rect">
            <a:avLst/>
          </a:prstGeom>
        </p:spPr>
      </p:pic>
      <p:pic>
        <p:nvPicPr>
          <p:cNvPr id="40" name="Picture 39" descr="A close up of a sign&#10;&#10;Description generated with very high confidence">
            <a:extLst>
              <a:ext uri="{FF2B5EF4-FFF2-40B4-BE49-F238E27FC236}">
                <a16:creationId xmlns:a16="http://schemas.microsoft.com/office/drawing/2014/main" id="{0508002B-4EEF-4A71-A587-28A9AA8B0802}"/>
              </a:ext>
            </a:extLst>
          </p:cNvPr>
          <p:cNvPicPr>
            <a:picLocks noChangeAspect="1"/>
          </p:cNvPicPr>
          <p:nvPr/>
        </p:nvPicPr>
        <p:blipFill>
          <a:blip r:embed="rId18"/>
          <a:stretch>
            <a:fillRect/>
          </a:stretch>
        </p:blipFill>
        <p:spPr>
          <a:xfrm>
            <a:off x="8031563" y="3740877"/>
            <a:ext cx="965898" cy="324954"/>
          </a:xfrm>
          <a:prstGeom prst="rect">
            <a:avLst/>
          </a:prstGeom>
        </p:spPr>
      </p:pic>
      <p:pic>
        <p:nvPicPr>
          <p:cNvPr id="41" name="Picture 40">
            <a:extLst>
              <a:ext uri="{FF2B5EF4-FFF2-40B4-BE49-F238E27FC236}">
                <a16:creationId xmlns:a16="http://schemas.microsoft.com/office/drawing/2014/main" id="{9D91C411-9A81-4F26-B6B3-1F348124437A}"/>
              </a:ext>
            </a:extLst>
          </p:cNvPr>
          <p:cNvPicPr>
            <a:picLocks noChangeAspect="1"/>
          </p:cNvPicPr>
          <p:nvPr/>
        </p:nvPicPr>
        <p:blipFill rotWithShape="1">
          <a:blip r:embed="rId19"/>
          <a:srcRect l="28897" t="9516" b="15012"/>
          <a:stretch/>
        </p:blipFill>
        <p:spPr>
          <a:xfrm>
            <a:off x="8169171" y="2356442"/>
            <a:ext cx="666444" cy="416114"/>
          </a:xfrm>
          <a:prstGeom prst="rect">
            <a:avLst/>
          </a:prstGeom>
        </p:spPr>
      </p:pic>
      <p:pic>
        <p:nvPicPr>
          <p:cNvPr id="43" name="Picture 42">
            <a:extLst>
              <a:ext uri="{FF2B5EF4-FFF2-40B4-BE49-F238E27FC236}">
                <a16:creationId xmlns:a16="http://schemas.microsoft.com/office/drawing/2014/main" id="{14E4743F-4315-41AB-A94D-C3D940A2AC43}"/>
              </a:ext>
            </a:extLst>
          </p:cNvPr>
          <p:cNvPicPr>
            <a:picLocks noChangeAspect="1"/>
          </p:cNvPicPr>
          <p:nvPr/>
        </p:nvPicPr>
        <p:blipFill>
          <a:blip r:embed="rId27"/>
          <a:stretch>
            <a:fillRect/>
          </a:stretch>
        </p:blipFill>
        <p:spPr>
          <a:xfrm>
            <a:off x="5862619" y="3092631"/>
            <a:ext cx="759279" cy="266889"/>
          </a:xfrm>
          <a:prstGeom prst="rect">
            <a:avLst/>
          </a:prstGeom>
        </p:spPr>
      </p:pic>
      <p:pic>
        <p:nvPicPr>
          <p:cNvPr id="45" name="Picture 44">
            <a:extLst>
              <a:ext uri="{FF2B5EF4-FFF2-40B4-BE49-F238E27FC236}">
                <a16:creationId xmlns:a16="http://schemas.microsoft.com/office/drawing/2014/main" id="{678A3890-B725-4F49-8E1F-429B744A08F0}"/>
              </a:ext>
            </a:extLst>
          </p:cNvPr>
          <p:cNvPicPr>
            <a:picLocks noChangeAspect="1"/>
          </p:cNvPicPr>
          <p:nvPr/>
        </p:nvPicPr>
        <p:blipFill rotWithShape="1">
          <a:blip r:embed="rId28">
            <a:clrChange>
              <a:clrFrom>
                <a:srgbClr val="FFFFFF"/>
              </a:clrFrom>
              <a:clrTo>
                <a:srgbClr val="FFFFFF">
                  <a:alpha val="0"/>
                </a:srgbClr>
              </a:clrTo>
            </a:clrChange>
          </a:blip>
          <a:srcRect t="29072" b="29279"/>
          <a:stretch/>
        </p:blipFill>
        <p:spPr>
          <a:xfrm>
            <a:off x="6212765" y="1919746"/>
            <a:ext cx="777368" cy="219344"/>
          </a:xfrm>
          <a:prstGeom prst="rect">
            <a:avLst/>
          </a:prstGeom>
        </p:spPr>
      </p:pic>
      <p:pic>
        <p:nvPicPr>
          <p:cNvPr id="46" name="Picture 45">
            <a:extLst>
              <a:ext uri="{FF2B5EF4-FFF2-40B4-BE49-F238E27FC236}">
                <a16:creationId xmlns:a16="http://schemas.microsoft.com/office/drawing/2014/main" id="{73FD8B22-897A-4ECA-BFA5-DA1A999E775C}"/>
              </a:ext>
            </a:extLst>
          </p:cNvPr>
          <p:cNvPicPr>
            <a:picLocks noChangeAspect="1"/>
          </p:cNvPicPr>
          <p:nvPr/>
        </p:nvPicPr>
        <p:blipFill rotWithShape="1">
          <a:blip r:embed="rId29">
            <a:clrChange>
              <a:clrFrom>
                <a:srgbClr val="FFFFFF"/>
              </a:clrFrom>
              <a:clrTo>
                <a:srgbClr val="FFFFFF">
                  <a:alpha val="0"/>
                </a:srgbClr>
              </a:clrTo>
            </a:clrChange>
          </a:blip>
          <a:srcRect t="32118" b="33546"/>
          <a:stretch/>
        </p:blipFill>
        <p:spPr>
          <a:xfrm>
            <a:off x="5299572" y="1901697"/>
            <a:ext cx="896425" cy="230847"/>
          </a:xfrm>
          <a:prstGeom prst="rect">
            <a:avLst/>
          </a:prstGeom>
        </p:spPr>
      </p:pic>
      <p:pic>
        <p:nvPicPr>
          <p:cNvPr id="47" name="Picture 46">
            <a:extLst>
              <a:ext uri="{FF2B5EF4-FFF2-40B4-BE49-F238E27FC236}">
                <a16:creationId xmlns:a16="http://schemas.microsoft.com/office/drawing/2014/main" id="{FE76D73D-D223-4A81-8F53-EEB8E6AE75AD}"/>
              </a:ext>
            </a:extLst>
          </p:cNvPr>
          <p:cNvPicPr>
            <a:picLocks noChangeAspect="1"/>
          </p:cNvPicPr>
          <p:nvPr/>
        </p:nvPicPr>
        <p:blipFill rotWithShape="1">
          <a:blip r:embed="rId30">
            <a:clrChange>
              <a:clrFrom>
                <a:srgbClr val="FFFFFF"/>
              </a:clrFrom>
              <a:clrTo>
                <a:srgbClr val="FFFFFF">
                  <a:alpha val="0"/>
                </a:srgbClr>
              </a:clrTo>
            </a:clrChange>
          </a:blip>
          <a:srcRect t="32609" b="32682"/>
          <a:stretch/>
        </p:blipFill>
        <p:spPr>
          <a:xfrm>
            <a:off x="4515930" y="1276291"/>
            <a:ext cx="840442" cy="291709"/>
          </a:xfrm>
          <a:prstGeom prst="rect">
            <a:avLst/>
          </a:prstGeom>
        </p:spPr>
      </p:pic>
      <p:sp>
        <p:nvSpPr>
          <p:cNvPr id="49" name="Flowchart: Connector 48">
            <a:extLst>
              <a:ext uri="{FF2B5EF4-FFF2-40B4-BE49-F238E27FC236}">
                <a16:creationId xmlns:a16="http://schemas.microsoft.com/office/drawing/2014/main" id="{2252CF24-046A-43D5-9060-3CABAAFBE45A}"/>
              </a:ext>
            </a:extLst>
          </p:cNvPr>
          <p:cNvSpPr/>
          <p:nvPr/>
        </p:nvSpPr>
        <p:spPr bwMode="auto">
          <a:xfrm>
            <a:off x="3778430" y="2359802"/>
            <a:ext cx="1183281" cy="1183281"/>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CA" sz="1730" b="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 name="Picture 2">
            <a:extLst>
              <a:ext uri="{FF2B5EF4-FFF2-40B4-BE49-F238E27FC236}">
                <a16:creationId xmlns:a16="http://schemas.microsoft.com/office/drawing/2014/main" id="{44A558E4-F21A-4E96-AC28-8BD8633C12C6}"/>
              </a:ext>
            </a:extLst>
          </p:cNvPr>
          <p:cNvPicPr>
            <a:picLocks noChangeAspect="1"/>
          </p:cNvPicPr>
          <p:nvPr/>
        </p:nvPicPr>
        <p:blipFill>
          <a:blip r:embed="rId31"/>
          <a:stretch>
            <a:fillRect/>
          </a:stretch>
        </p:blipFill>
        <p:spPr>
          <a:xfrm>
            <a:off x="8046836" y="1831806"/>
            <a:ext cx="1056787" cy="483511"/>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DE9359F8-B6D4-4AE8-A44E-3EEFE047D6F1}"/>
              </a:ext>
            </a:extLst>
          </p:cNvPr>
          <p:cNvPicPr>
            <a:picLocks noChangeAspect="1"/>
          </p:cNvPicPr>
          <p:nvPr/>
        </p:nvPicPr>
        <p:blipFill>
          <a:blip r:embed="rId32"/>
          <a:stretch>
            <a:fillRect/>
          </a:stretch>
        </p:blipFill>
        <p:spPr>
          <a:xfrm>
            <a:off x="8391787" y="4123714"/>
            <a:ext cx="698055" cy="622784"/>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EB84089F-CB15-401C-A98B-10CAEFE80B8C}"/>
              </a:ext>
            </a:extLst>
          </p:cNvPr>
          <p:cNvPicPr>
            <a:picLocks noChangeAspect="1"/>
          </p:cNvPicPr>
          <p:nvPr/>
        </p:nvPicPr>
        <p:blipFill>
          <a:blip r:embed="rId33"/>
          <a:stretch>
            <a:fillRect/>
          </a:stretch>
        </p:blipFill>
        <p:spPr>
          <a:xfrm>
            <a:off x="7723769" y="4161985"/>
            <a:ext cx="668017" cy="505362"/>
          </a:xfrm>
          <a:prstGeom prst="rect">
            <a:avLst/>
          </a:prstGeom>
        </p:spPr>
      </p:pic>
      <p:pic>
        <p:nvPicPr>
          <p:cNvPr id="53" name="Picture 52">
            <a:extLst>
              <a:ext uri="{FF2B5EF4-FFF2-40B4-BE49-F238E27FC236}">
                <a16:creationId xmlns:a16="http://schemas.microsoft.com/office/drawing/2014/main" id="{ADB3B3F1-6CBA-4701-9B4D-F1321078F50C}"/>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3903985" y="2488043"/>
            <a:ext cx="979712" cy="862718"/>
          </a:xfrm>
          <a:prstGeom prst="rect">
            <a:avLst/>
          </a:prstGeom>
        </p:spPr>
      </p:pic>
      <p:pic>
        <p:nvPicPr>
          <p:cNvPr id="76" name="Picture 75">
            <a:extLst>
              <a:ext uri="{FF2B5EF4-FFF2-40B4-BE49-F238E27FC236}">
                <a16:creationId xmlns:a16="http://schemas.microsoft.com/office/drawing/2014/main" id="{7F50DBCF-9D59-41E7-97F8-26D12AD1271D}"/>
              </a:ext>
            </a:extLst>
          </p:cNvPr>
          <p:cNvPicPr>
            <a:picLocks noChangeAspect="1"/>
          </p:cNvPicPr>
          <p:nvPr/>
        </p:nvPicPr>
        <p:blipFill>
          <a:blip r:embed="rId35"/>
          <a:stretch>
            <a:fillRect/>
          </a:stretch>
        </p:blipFill>
        <p:spPr>
          <a:xfrm>
            <a:off x="257913" y="4257905"/>
            <a:ext cx="2101979" cy="446921"/>
          </a:xfrm>
          <a:prstGeom prst="rect">
            <a:avLst/>
          </a:prstGeom>
        </p:spPr>
      </p:pic>
      <p:pic>
        <p:nvPicPr>
          <p:cNvPr id="78" name="Picture 77">
            <a:extLst>
              <a:ext uri="{FF2B5EF4-FFF2-40B4-BE49-F238E27FC236}">
                <a16:creationId xmlns:a16="http://schemas.microsoft.com/office/drawing/2014/main" id="{D9BE739D-B7C8-4ABD-9254-9D434983FF48}"/>
              </a:ext>
            </a:extLst>
          </p:cNvPr>
          <p:cNvPicPr>
            <a:picLocks noChangeAspect="1"/>
          </p:cNvPicPr>
          <p:nvPr/>
        </p:nvPicPr>
        <p:blipFill>
          <a:blip r:embed="rId36"/>
          <a:stretch>
            <a:fillRect/>
          </a:stretch>
        </p:blipFill>
        <p:spPr>
          <a:xfrm>
            <a:off x="369917" y="4004320"/>
            <a:ext cx="251170" cy="251170"/>
          </a:xfrm>
          <a:prstGeom prst="rect">
            <a:avLst/>
          </a:prstGeom>
        </p:spPr>
      </p:pic>
      <p:sp>
        <p:nvSpPr>
          <p:cNvPr id="79" name="TextBox 78">
            <a:extLst>
              <a:ext uri="{FF2B5EF4-FFF2-40B4-BE49-F238E27FC236}">
                <a16:creationId xmlns:a16="http://schemas.microsoft.com/office/drawing/2014/main" id="{CA3E7E82-ABE4-4E32-A3BC-59F6EACC344E}"/>
              </a:ext>
            </a:extLst>
          </p:cNvPr>
          <p:cNvSpPr txBox="1"/>
          <p:nvPr/>
        </p:nvSpPr>
        <p:spPr>
          <a:xfrm>
            <a:off x="538856" y="3934363"/>
            <a:ext cx="1402101" cy="624662"/>
          </a:xfrm>
          <a:prstGeom prst="rect">
            <a:avLst/>
          </a:prstGeom>
          <a:noFill/>
        </p:spPr>
        <p:txBody>
          <a:bodyPr wrap="square" lIns="134464" tIns="107571" rIns="134464" bIns="107571" rtlCol="0">
            <a:spAutoFit/>
          </a:bodyPr>
          <a:lstStyle/>
          <a:p>
            <a:pPr>
              <a:lnSpc>
                <a:spcPct val="90000"/>
              </a:lnSpc>
              <a:spcAft>
                <a:spcPts val="441"/>
              </a:spcAft>
            </a:pPr>
            <a:r>
              <a:rPr lang="en-US" sz="1471">
                <a:solidFill>
                  <a:srgbClr val="7030A0"/>
                </a:solidFill>
              </a:rPr>
              <a:t>Visual Studio</a:t>
            </a:r>
            <a:endParaRPr lang="en-CA" sz="1471" err="1">
              <a:solidFill>
                <a:srgbClr val="7030A0"/>
              </a:solidFill>
            </a:endParaRPr>
          </a:p>
        </p:txBody>
      </p:sp>
      <p:pic>
        <p:nvPicPr>
          <p:cNvPr id="83" name="Picture 82" descr="A picture containing clipart&#10;&#10;Description generated with very high confidence">
            <a:extLst>
              <a:ext uri="{FF2B5EF4-FFF2-40B4-BE49-F238E27FC236}">
                <a16:creationId xmlns:a16="http://schemas.microsoft.com/office/drawing/2014/main" id="{88D5BC04-B2C9-4EE0-84CC-DEC37AE08B7A}"/>
              </a:ext>
            </a:extLst>
          </p:cNvPr>
          <p:cNvPicPr>
            <a:picLocks noChangeAspect="1"/>
          </p:cNvPicPr>
          <p:nvPr/>
        </p:nvPicPr>
        <p:blipFill>
          <a:blip r:embed="rId37"/>
          <a:stretch>
            <a:fillRect/>
          </a:stretch>
        </p:blipFill>
        <p:spPr>
          <a:xfrm>
            <a:off x="5793025" y="1588139"/>
            <a:ext cx="216224" cy="230848"/>
          </a:xfrm>
          <a:prstGeom prst="rect">
            <a:avLst/>
          </a:prstGeom>
        </p:spPr>
      </p:pic>
      <p:sp>
        <p:nvSpPr>
          <p:cNvPr id="84" name="TextBox 83">
            <a:extLst>
              <a:ext uri="{FF2B5EF4-FFF2-40B4-BE49-F238E27FC236}">
                <a16:creationId xmlns:a16="http://schemas.microsoft.com/office/drawing/2014/main" id="{4FDBF026-375A-4C66-A1C0-0D42658A4A84}"/>
              </a:ext>
            </a:extLst>
          </p:cNvPr>
          <p:cNvSpPr txBox="1"/>
          <p:nvPr/>
        </p:nvSpPr>
        <p:spPr>
          <a:xfrm>
            <a:off x="5936821" y="1502653"/>
            <a:ext cx="1813021" cy="715841"/>
          </a:xfrm>
          <a:prstGeom prst="rect">
            <a:avLst/>
          </a:prstGeom>
          <a:noFill/>
        </p:spPr>
        <p:txBody>
          <a:bodyPr wrap="square" lIns="134464" tIns="107571" rIns="134464" bIns="107571" rtlCol="0">
            <a:spAutoFit/>
          </a:bodyPr>
          <a:lstStyle/>
          <a:p>
            <a:pPr>
              <a:lnSpc>
                <a:spcPct val="90000"/>
              </a:lnSpc>
              <a:spcAft>
                <a:spcPts val="441"/>
              </a:spcAft>
            </a:pPr>
            <a:r>
              <a:rPr lang="en-US">
                <a:solidFill>
                  <a:srgbClr val="7030A0"/>
                </a:solidFill>
              </a:rPr>
              <a:t>Application Insights</a:t>
            </a:r>
            <a:endParaRPr lang="en-CA" err="1">
              <a:solidFill>
                <a:srgbClr val="7030A0"/>
              </a:solidFill>
            </a:endParaRPr>
          </a:p>
        </p:txBody>
      </p:sp>
      <p:pic>
        <p:nvPicPr>
          <p:cNvPr id="85" name="Graphic 84">
            <a:extLst>
              <a:ext uri="{FF2B5EF4-FFF2-40B4-BE49-F238E27FC236}">
                <a16:creationId xmlns:a16="http://schemas.microsoft.com/office/drawing/2014/main" id="{50B379AF-A50F-4B37-9C04-C2C1DE2FECA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572000" y="1626877"/>
            <a:ext cx="1126356" cy="155360"/>
          </a:xfrm>
          <a:prstGeom prst="rect">
            <a:avLst/>
          </a:prstGeom>
        </p:spPr>
      </p:pic>
      <p:sp>
        <p:nvSpPr>
          <p:cNvPr id="60" name="Flowchart: Connector 59">
            <a:extLst>
              <a:ext uri="{FF2B5EF4-FFF2-40B4-BE49-F238E27FC236}">
                <a16:creationId xmlns:a16="http://schemas.microsoft.com/office/drawing/2014/main" id="{CF4ECF19-A42D-42CD-AB88-B6862157D210}"/>
              </a:ext>
            </a:extLst>
          </p:cNvPr>
          <p:cNvSpPr/>
          <p:nvPr/>
        </p:nvSpPr>
        <p:spPr bwMode="auto">
          <a:xfrm>
            <a:off x="3778430" y="2350228"/>
            <a:ext cx="1183281" cy="1183281"/>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CA" sz="1730" b="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257DACAB-E731-4918-8442-77263EF59AD4}"/>
              </a:ext>
            </a:extLst>
          </p:cNvPr>
          <p:cNvPicPr>
            <a:picLocks noChangeAspect="1"/>
          </p:cNvPicPr>
          <p:nvPr/>
        </p:nvPicPr>
        <p:blipFill>
          <a:blip r:embed="rId40" cstate="print">
            <a:duotone>
              <a:schemeClr val="accent2">
                <a:shade val="45000"/>
                <a:satMod val="135000"/>
              </a:schemeClr>
              <a:prstClr val="white"/>
            </a:duotone>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tretch>
            <a:fillRect/>
          </a:stretch>
        </p:blipFill>
        <p:spPr>
          <a:xfrm>
            <a:off x="3874046" y="2448817"/>
            <a:ext cx="1000139" cy="1001512"/>
          </a:xfrm>
          <a:prstGeom prst="rect">
            <a:avLst/>
          </a:prstGeom>
          <a:noFill/>
        </p:spPr>
      </p:pic>
      <p:sp>
        <p:nvSpPr>
          <p:cNvPr id="55" name="TextBox 54">
            <a:extLst>
              <a:ext uri="{FF2B5EF4-FFF2-40B4-BE49-F238E27FC236}">
                <a16:creationId xmlns:a16="http://schemas.microsoft.com/office/drawing/2014/main" id="{EC3BB496-FF81-4A4C-A8BB-4016A31F8B80}"/>
              </a:ext>
            </a:extLst>
          </p:cNvPr>
          <p:cNvSpPr txBox="1"/>
          <p:nvPr/>
        </p:nvSpPr>
        <p:spPr>
          <a:xfrm>
            <a:off x="224687" y="1508235"/>
            <a:ext cx="3227640" cy="644861"/>
          </a:xfrm>
          <a:prstGeom prst="rect">
            <a:avLst/>
          </a:prstGeom>
          <a:noFill/>
        </p:spPr>
        <p:txBody>
          <a:bodyPr wrap="square" lIns="134464" tIns="107571" rIns="134464" bIns="107571" rtlCol="0">
            <a:spAutoFit/>
          </a:bodyPr>
          <a:lstStyle/>
          <a:p>
            <a:pPr>
              <a:lnSpc>
                <a:spcPct val="90000"/>
              </a:lnSpc>
              <a:spcAft>
                <a:spcPts val="441"/>
              </a:spcAft>
            </a:pPr>
            <a:r>
              <a:rPr lang="en-CA" sz="1029" dirty="0">
                <a:solidFill>
                  <a:schemeClr val="bg1">
                    <a:lumMod val="75000"/>
                  </a:schemeClr>
                </a:solidFill>
              </a:rPr>
              <a:t>DevOps is the union of people, process, and products to enable continuous delivery of value to our end users.</a:t>
            </a:r>
          </a:p>
        </p:txBody>
      </p:sp>
      <p:grpSp>
        <p:nvGrpSpPr>
          <p:cNvPr id="56" name="Group 55">
            <a:extLst>
              <a:ext uri="{FF2B5EF4-FFF2-40B4-BE49-F238E27FC236}">
                <a16:creationId xmlns:a16="http://schemas.microsoft.com/office/drawing/2014/main" id="{3AC95D7F-0235-4425-B641-DE3478910CA8}"/>
              </a:ext>
            </a:extLst>
          </p:cNvPr>
          <p:cNvGrpSpPr/>
          <p:nvPr/>
        </p:nvGrpSpPr>
        <p:grpSpPr>
          <a:xfrm>
            <a:off x="3782018" y="2365451"/>
            <a:ext cx="1183281" cy="1183281"/>
            <a:chOff x="6842428" y="1399015"/>
            <a:chExt cx="1609344" cy="1609344"/>
          </a:xfrm>
        </p:grpSpPr>
        <p:sp>
          <p:nvSpPr>
            <p:cNvPr id="57" name="Flowchart: Connector 56">
              <a:extLst>
                <a:ext uri="{FF2B5EF4-FFF2-40B4-BE49-F238E27FC236}">
                  <a16:creationId xmlns:a16="http://schemas.microsoft.com/office/drawing/2014/main" id="{1E29B1C9-7027-45CD-A842-FB8A7BE5CC94}"/>
                </a:ext>
              </a:extLst>
            </p:cNvPr>
            <p:cNvSpPr/>
            <p:nvPr/>
          </p:nvSpPr>
          <p:spPr bwMode="auto">
            <a:xfrm>
              <a:off x="6842428" y="1399015"/>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CA" sz="1730" b="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8" name="Picture 57">
              <a:extLst>
                <a:ext uri="{FF2B5EF4-FFF2-40B4-BE49-F238E27FC236}">
                  <a16:creationId xmlns:a16="http://schemas.microsoft.com/office/drawing/2014/main" id="{42DC970D-FFDA-472A-AAB4-D3CAD31E3E91}"/>
                </a:ext>
              </a:extLst>
            </p:cNvPr>
            <p:cNvPicPr>
              <a:picLocks noChangeAspect="1"/>
            </p:cNvPicPr>
            <p:nvPr/>
          </p:nvPicPr>
          <p:blipFill rotWithShape="1">
            <a:blip r:embed="rId34">
              <a:extLst>
                <a:ext uri="{28A0092B-C50C-407E-A947-70E740481C1C}">
                  <a14:useLocalDpi xmlns:a14="http://schemas.microsoft.com/office/drawing/2010/main" val="0"/>
                </a:ext>
              </a:extLst>
            </a:blip>
            <a:srcRect t="9537" r="26396" b="25648"/>
            <a:stretch/>
          </p:blipFill>
          <p:spPr>
            <a:xfrm>
              <a:off x="7016573" y="1564849"/>
              <a:ext cx="1332476" cy="1173357"/>
            </a:xfrm>
            <a:prstGeom prst="rect">
              <a:avLst/>
            </a:prstGeom>
          </p:spPr>
        </p:pic>
      </p:grpSp>
      <p:pic>
        <p:nvPicPr>
          <p:cNvPr id="4" name="Picture 3" descr="A close up of a logo&#10;&#10;Description generated with very high confidence">
            <a:extLst>
              <a:ext uri="{FF2B5EF4-FFF2-40B4-BE49-F238E27FC236}">
                <a16:creationId xmlns:a16="http://schemas.microsoft.com/office/drawing/2014/main" id="{5D96753C-CAF7-46E1-AFCB-EF0E25C85C5E}"/>
              </a:ext>
            </a:extLst>
          </p:cNvPr>
          <p:cNvPicPr>
            <a:picLocks noChangeAspect="1"/>
          </p:cNvPicPr>
          <p:nvPr/>
        </p:nvPicPr>
        <p:blipFill>
          <a:blip r:embed="rId42"/>
          <a:stretch>
            <a:fillRect/>
          </a:stretch>
        </p:blipFill>
        <p:spPr>
          <a:xfrm>
            <a:off x="5965036" y="4162436"/>
            <a:ext cx="915024" cy="219348"/>
          </a:xfrm>
          <a:prstGeom prst="rect">
            <a:avLst/>
          </a:prstGeom>
        </p:spPr>
      </p:pic>
      <p:pic>
        <p:nvPicPr>
          <p:cNvPr id="7" name="Picture 6">
            <a:extLst>
              <a:ext uri="{FF2B5EF4-FFF2-40B4-BE49-F238E27FC236}">
                <a16:creationId xmlns:a16="http://schemas.microsoft.com/office/drawing/2014/main" id="{7F30EFA9-D562-43D7-BD52-DF880DD89C9D}"/>
              </a:ext>
            </a:extLst>
          </p:cNvPr>
          <p:cNvPicPr>
            <a:picLocks noChangeAspect="1"/>
          </p:cNvPicPr>
          <p:nvPr/>
        </p:nvPicPr>
        <p:blipFill>
          <a:blip r:embed="rId43">
            <a:clrChange>
              <a:clrFrom>
                <a:srgbClr val="FFFFFF"/>
              </a:clrFrom>
              <a:clrTo>
                <a:srgbClr val="FFFFFF">
                  <a:alpha val="0"/>
                </a:srgbClr>
              </a:clrTo>
            </a:clrChange>
          </a:blip>
          <a:stretch>
            <a:fillRect/>
          </a:stretch>
        </p:blipFill>
        <p:spPr>
          <a:xfrm>
            <a:off x="5281604" y="3959803"/>
            <a:ext cx="559493" cy="559493"/>
          </a:xfrm>
          <a:prstGeom prst="rect">
            <a:avLst/>
          </a:prstGeom>
        </p:spPr>
      </p:pic>
      <p:sp>
        <p:nvSpPr>
          <p:cNvPr id="48" name="Title 47">
            <a:extLst>
              <a:ext uri="{FF2B5EF4-FFF2-40B4-BE49-F238E27FC236}">
                <a16:creationId xmlns:a16="http://schemas.microsoft.com/office/drawing/2014/main" id="{327F67B5-F7AB-4D77-B46E-100F83851648}"/>
              </a:ext>
            </a:extLst>
          </p:cNvPr>
          <p:cNvSpPr>
            <a:spLocks noGrp="1"/>
          </p:cNvSpPr>
          <p:nvPr>
            <p:ph type="title"/>
          </p:nvPr>
        </p:nvSpPr>
        <p:spPr/>
        <p:txBody>
          <a:bodyPr/>
          <a:lstStyle/>
          <a:p>
            <a:r>
              <a:rPr lang="en-US" dirty="0"/>
              <a:t>Azure and DevOps are OPEN + DevOps with VSTS</a:t>
            </a:r>
          </a:p>
        </p:txBody>
      </p:sp>
      <p:sp>
        <p:nvSpPr>
          <p:cNvPr id="50" name="Text Placeholder 49">
            <a:extLst>
              <a:ext uri="{FF2B5EF4-FFF2-40B4-BE49-F238E27FC236}">
                <a16:creationId xmlns:a16="http://schemas.microsoft.com/office/drawing/2014/main" id="{64146262-1A0B-4FD6-A9E7-D77C851B3561}"/>
              </a:ext>
            </a:extLst>
          </p:cNvPr>
          <p:cNvSpPr>
            <a:spLocks noGrp="1"/>
          </p:cNvSpPr>
          <p:nvPr>
            <p:ph type="body" sz="quarter" idx="10"/>
          </p:nvPr>
        </p:nvSpPr>
        <p:spPr/>
        <p:txBody>
          <a:bodyPr/>
          <a:lstStyle/>
          <a:p>
            <a:r>
              <a:rPr lang="en-US" dirty="0"/>
              <a:t>https://www.visualstudio.com/devops/</a:t>
            </a:r>
          </a:p>
          <a:p>
            <a:endParaRPr lang="en-US" dirty="0"/>
          </a:p>
        </p:txBody>
      </p:sp>
    </p:spTree>
    <p:extLst>
      <p:ext uri="{BB962C8B-B14F-4D97-AF65-F5344CB8AC3E}">
        <p14:creationId xmlns:p14="http://schemas.microsoft.com/office/powerpoint/2010/main" val="111506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0000" fill="hold"/>
                                        <p:tgtEl>
                                          <p:spTgt spid="5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par>
                                <p:cTn id="53" presetID="10"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par>
                          <p:cTn id="76" fill="hold">
                            <p:stCondLst>
                              <p:cond delay="2000"/>
                            </p:stCondLst>
                            <p:childTnLst>
                              <p:par>
                                <p:cTn id="77" presetID="10" presetClass="entr" presetSubtype="0" fill="hold"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2500"/>
                            </p:stCondLst>
                            <p:childTnLst>
                              <p:par>
                                <p:cTn id="90" presetID="10" presetClass="entr" presetSubtype="0" fill="hold" nodeType="after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par>
                                <p:cTn id="93" presetID="10" presetClass="entr" presetSubtype="0" fill="hold"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par>
                                <p:cTn id="96" presetID="10" presetClass="entr" presetSubtype="0" fill="hold"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500"/>
                                        <p:tgtEl>
                                          <p:spTgt spid="37"/>
                                        </p:tgtEl>
                                      </p:cBhvr>
                                    </p:animEffect>
                                  </p:childTnLst>
                                </p:cTn>
                              </p:par>
                              <p:par>
                                <p:cTn id="99" presetID="10" presetClass="entr" presetSubtype="0"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10" presetClass="entr" presetSubtype="0" fill="hold" nodeType="with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par>
                                <p:cTn id="105" presetID="10" presetClass="entr" presetSubtype="0" fill="hold"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fade">
                                      <p:cBhvr>
                                        <p:cTn id="107" dur="500"/>
                                        <p:tgtEl>
                                          <p:spTgt spid="41"/>
                                        </p:tgtEl>
                                      </p:cBhvr>
                                    </p:animEffect>
                                  </p:childTnLst>
                                </p:cTn>
                              </p:par>
                              <p:par>
                                <p:cTn id="108" presetID="10" presetClass="entr" presetSubtype="0" fill="hold"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par>
                                <p:cTn id="111" presetID="10" presetClass="entr" presetSubtype="0" fill="hold" nodeType="withEffect">
                                  <p:stCondLst>
                                    <p:cond delay="0"/>
                                  </p:stCondLst>
                                  <p:childTnLst>
                                    <p:set>
                                      <p:cBhvr>
                                        <p:cTn id="112" dur="1" fill="hold">
                                          <p:stCondLst>
                                            <p:cond delay="0"/>
                                          </p:stCondLst>
                                        </p:cTn>
                                        <p:tgtEl>
                                          <p:spTgt spid="5"/>
                                        </p:tgtEl>
                                        <p:attrNameLst>
                                          <p:attrName>style.visibility</p:attrName>
                                        </p:attrNameLst>
                                      </p:cBhvr>
                                      <p:to>
                                        <p:strVal val="visible"/>
                                      </p:to>
                                    </p:set>
                                    <p:animEffect transition="in" filter="fade">
                                      <p:cBhvr>
                                        <p:cTn id="113" dur="500"/>
                                        <p:tgtEl>
                                          <p:spTgt spid="5"/>
                                        </p:tgtEl>
                                      </p:cBhvr>
                                    </p:animEffect>
                                  </p:childTnLst>
                                </p:cTn>
                              </p:par>
                              <p:par>
                                <p:cTn id="114" presetID="10" presetClass="entr" presetSubtype="0"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fade">
                                      <p:cBhvr>
                                        <p:cTn id="116" dur="500"/>
                                        <p:tgtEl>
                                          <p:spTgt spid="39"/>
                                        </p:tgtEl>
                                      </p:cBhvr>
                                    </p:animEffect>
                                  </p:childTnLst>
                                </p:cTn>
                              </p:par>
                              <p:par>
                                <p:cTn id="117" presetID="10" presetClass="entr" presetSubtype="0"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fade">
                                      <p:cBhvr>
                                        <p:cTn id="119" dur="500"/>
                                        <p:tgtEl>
                                          <p:spTgt spid="40"/>
                                        </p:tgtEl>
                                      </p:cBhvr>
                                    </p:animEffect>
                                  </p:childTnLst>
                                </p:cTn>
                              </p:par>
                              <p:par>
                                <p:cTn id="120" presetID="10" presetClass="entr" presetSubtype="0" fill="hold" nodeType="withEffect">
                                  <p:stCondLst>
                                    <p:cond delay="0"/>
                                  </p:stCondLst>
                                  <p:childTnLst>
                                    <p:set>
                                      <p:cBhvr>
                                        <p:cTn id="121" dur="1" fill="hold">
                                          <p:stCondLst>
                                            <p:cond delay="0"/>
                                          </p:stCondLst>
                                        </p:cTn>
                                        <p:tgtEl>
                                          <p:spTgt spid="4"/>
                                        </p:tgtEl>
                                        <p:attrNameLst>
                                          <p:attrName>style.visibility</p:attrName>
                                        </p:attrNameLst>
                                      </p:cBhvr>
                                      <p:to>
                                        <p:strVal val="visible"/>
                                      </p:to>
                                    </p:set>
                                    <p:animEffect transition="in" filter="fade">
                                      <p:cBhvr>
                                        <p:cTn id="122" dur="500"/>
                                        <p:tgtEl>
                                          <p:spTgt spid="4"/>
                                        </p:tgtEl>
                                      </p:cBhvr>
                                    </p:animEffect>
                                  </p:childTnLst>
                                </p:cTn>
                              </p:par>
                            </p:childTnLst>
                          </p:cTn>
                        </p:par>
                        <p:par>
                          <p:cTn id="123" fill="hold">
                            <p:stCondLst>
                              <p:cond delay="3000"/>
                            </p:stCondLst>
                            <p:childTnLst>
                              <p:par>
                                <p:cTn id="124" presetID="10" presetClass="entr" presetSubtype="0" fill="hold" nodeType="after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500"/>
                                        <p:tgtEl>
                                          <p:spTgt spid="47"/>
                                        </p:tgtEl>
                                      </p:cBhvr>
                                    </p:animEffect>
                                  </p:childTnLst>
                                </p:cTn>
                              </p:par>
                              <p:par>
                                <p:cTn id="127" presetID="10" presetClass="entr" presetSubtype="0" fill="hold"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par>
                                <p:cTn id="130" presetID="10" presetClass="entr" presetSubtype="0" fill="hold" nodeType="with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500"/>
                                        <p:tgtEl>
                                          <p:spTgt spid="45"/>
                                        </p:tgtEl>
                                      </p:cBhvr>
                                    </p:animEffect>
                                  </p:childTnLst>
                                </p:cTn>
                              </p:par>
                              <p:par>
                                <p:cTn id="133" presetID="10" presetClass="entr" presetSubtype="0" fill="hold" nodeType="withEffect">
                                  <p:stCondLst>
                                    <p:cond delay="0"/>
                                  </p:stCondLst>
                                  <p:childTnLst>
                                    <p:set>
                                      <p:cBhvr>
                                        <p:cTn id="134" dur="1" fill="hold">
                                          <p:stCondLst>
                                            <p:cond delay="0"/>
                                          </p:stCondLst>
                                        </p:cTn>
                                        <p:tgtEl>
                                          <p:spTgt spid="85"/>
                                        </p:tgtEl>
                                        <p:attrNameLst>
                                          <p:attrName>style.visibility</p:attrName>
                                        </p:attrNameLst>
                                      </p:cBhvr>
                                      <p:to>
                                        <p:strVal val="visible"/>
                                      </p:to>
                                    </p:set>
                                    <p:animEffect transition="in" filter="fade">
                                      <p:cBhvr>
                                        <p:cTn id="135" dur="500"/>
                                        <p:tgtEl>
                                          <p:spTgt spid="85"/>
                                        </p:tgtEl>
                                      </p:cBhvr>
                                    </p:animEffect>
                                  </p:childTnLst>
                                </p:cTn>
                              </p:par>
                              <p:par>
                                <p:cTn id="136" presetID="10" presetClass="entr" presetSubtype="0" fill="hold" nodeType="withEffect">
                                  <p:stCondLst>
                                    <p:cond delay="0"/>
                                  </p:stCondLst>
                                  <p:childTnLst>
                                    <p:set>
                                      <p:cBhvr>
                                        <p:cTn id="137" dur="1" fill="hold">
                                          <p:stCondLst>
                                            <p:cond delay="0"/>
                                          </p:stCondLst>
                                        </p:cTn>
                                        <p:tgtEl>
                                          <p:spTgt spid="83"/>
                                        </p:tgtEl>
                                        <p:attrNameLst>
                                          <p:attrName>style.visibility</p:attrName>
                                        </p:attrNameLst>
                                      </p:cBhvr>
                                      <p:to>
                                        <p:strVal val="visible"/>
                                      </p:to>
                                    </p:set>
                                    <p:animEffect transition="in" filter="fade">
                                      <p:cBhvr>
                                        <p:cTn id="138" dur="500"/>
                                        <p:tgtEl>
                                          <p:spTgt spid="8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84"/>
                                        </p:tgtEl>
                                        <p:attrNameLst>
                                          <p:attrName>style.visibility</p:attrName>
                                        </p:attrNameLst>
                                      </p:cBhvr>
                                      <p:to>
                                        <p:strVal val="visible"/>
                                      </p:to>
                                    </p:set>
                                    <p:animEffect transition="in" filter="fade">
                                      <p:cBhvr>
                                        <p:cTn id="141" dur="500"/>
                                        <p:tgtEl>
                                          <p:spTgt spid="84"/>
                                        </p:tgtEl>
                                      </p:cBhvr>
                                    </p:animEffect>
                                  </p:childTnLst>
                                </p:cTn>
                              </p:par>
                            </p:childTnLst>
                          </p:cTn>
                        </p:par>
                        <p:par>
                          <p:cTn id="142" fill="hold">
                            <p:stCondLst>
                              <p:cond delay="3500"/>
                            </p:stCondLst>
                            <p:childTnLst>
                              <p:par>
                                <p:cTn id="143" presetID="1" presetClass="exit" presetSubtype="0" fill="hold" grpId="0" nodeType="afterEffect">
                                  <p:stCondLst>
                                    <p:cond delay="0"/>
                                  </p:stCondLst>
                                  <p:childTnLst>
                                    <p:set>
                                      <p:cBhvr>
                                        <p:cTn id="144" dur="1" fill="hold">
                                          <p:stCondLst>
                                            <p:cond delay="0"/>
                                          </p:stCondLst>
                                        </p:cTn>
                                        <p:tgtEl>
                                          <p:spTgt spid="9"/>
                                        </p:tgtEl>
                                        <p:attrNameLst>
                                          <p:attrName>style.visibility</p:attrName>
                                        </p:attrNameLst>
                                      </p:cBhvr>
                                      <p:to>
                                        <p:strVal val="hidden"/>
                                      </p:to>
                                    </p:set>
                                  </p:childTnLst>
                                </p:cTn>
                              </p:par>
                              <p:par>
                                <p:cTn id="145" presetID="10" presetClass="exit" presetSubtype="0" fill="hold" grpId="0" nodeType="withEffect">
                                  <p:stCondLst>
                                    <p:cond delay="0"/>
                                  </p:stCondLst>
                                  <p:childTnLst>
                                    <p:animEffect transition="out" filter="fade">
                                      <p:cBhvr>
                                        <p:cTn id="146" dur="500"/>
                                        <p:tgtEl>
                                          <p:spTgt spid="60"/>
                                        </p:tgtEl>
                                      </p:cBhvr>
                                    </p:animEffect>
                                    <p:set>
                                      <p:cBhvr>
                                        <p:cTn id="147" dur="1" fill="hold">
                                          <p:stCondLst>
                                            <p:cond delay="499"/>
                                          </p:stCondLst>
                                        </p:cTn>
                                        <p:tgtEl>
                                          <p:spTgt spid="60"/>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54"/>
                                        </p:tgtEl>
                                      </p:cBhvr>
                                    </p:animEffect>
                                    <p:set>
                                      <p:cBhvr>
                                        <p:cTn id="150" dur="1" fill="hold">
                                          <p:stCondLst>
                                            <p:cond delay="499"/>
                                          </p:stCondLst>
                                        </p:cTn>
                                        <p:tgtEl>
                                          <p:spTgt spid="54"/>
                                        </p:tgtEl>
                                        <p:attrNameLst>
                                          <p:attrName>style.visibility</p:attrName>
                                        </p:attrNameLst>
                                      </p:cBhvr>
                                      <p:to>
                                        <p:strVal val="hidden"/>
                                      </p:to>
                                    </p:set>
                                  </p:childTnLst>
                                </p:cTn>
                              </p:par>
                            </p:childTnLst>
                          </p:cTn>
                        </p:par>
                        <p:par>
                          <p:cTn id="151" fill="hold">
                            <p:stCondLst>
                              <p:cond delay="4000"/>
                            </p:stCondLst>
                            <p:childTnLst>
                              <p:par>
                                <p:cTn id="152" presetID="10" presetClass="entr" presetSubtype="0" fill="hold" nodeType="afterEffect">
                                  <p:stCondLst>
                                    <p:cond delay="0"/>
                                  </p:stCondLst>
                                  <p:childTnLst>
                                    <p:set>
                                      <p:cBhvr>
                                        <p:cTn id="153" dur="1" fill="hold">
                                          <p:stCondLst>
                                            <p:cond delay="0"/>
                                          </p:stCondLst>
                                        </p:cTn>
                                        <p:tgtEl>
                                          <p:spTgt spid="56"/>
                                        </p:tgtEl>
                                        <p:attrNameLst>
                                          <p:attrName>style.visibility</p:attrName>
                                        </p:attrNameLst>
                                      </p:cBhvr>
                                      <p:to>
                                        <p:strVal val="visible"/>
                                      </p:to>
                                    </p:set>
                                    <p:animEffect transition="in" filter="fade">
                                      <p:cBhvr>
                                        <p:cTn id="15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9" grpId="0"/>
      <p:bldP spid="84" grpId="0"/>
      <p:bldP spid="6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F6DBF-7E16-42D0-857E-8587909D9DB5}"/>
              </a:ext>
            </a:extLst>
          </p:cNvPr>
          <p:cNvSpPr>
            <a:spLocks noGrp="1"/>
          </p:cNvSpPr>
          <p:nvPr>
            <p:ph type="title"/>
          </p:nvPr>
        </p:nvSpPr>
        <p:spPr/>
        <p:txBody>
          <a:bodyPr/>
          <a:lstStyle/>
          <a:p>
            <a:r>
              <a:rPr lang="en-US" dirty="0"/>
              <a:t>Get 3</a:t>
            </a:r>
            <a:r>
              <a:rPr lang="en-US" baseline="30000" dirty="0"/>
              <a:t>rd</a:t>
            </a:r>
            <a:r>
              <a:rPr lang="en-US" dirty="0"/>
              <a:t> Party Extensions in the VSTS Marketplace</a:t>
            </a:r>
          </a:p>
        </p:txBody>
      </p:sp>
      <p:sp>
        <p:nvSpPr>
          <p:cNvPr id="4" name="Text Placeholder 3">
            <a:extLst>
              <a:ext uri="{FF2B5EF4-FFF2-40B4-BE49-F238E27FC236}">
                <a16:creationId xmlns:a16="http://schemas.microsoft.com/office/drawing/2014/main" id="{5C21F27E-54EB-4484-AC4E-FD41357B3DF0}"/>
              </a:ext>
            </a:extLst>
          </p:cNvPr>
          <p:cNvSpPr>
            <a:spLocks noGrp="1"/>
          </p:cNvSpPr>
          <p:nvPr>
            <p:ph type="body" sz="quarter" idx="13"/>
          </p:nvPr>
        </p:nvSpPr>
        <p:spPr/>
        <p:txBody>
          <a:bodyPr/>
          <a:lstStyle/>
          <a:p>
            <a:r>
              <a:rPr lang="en-US" sz="2000" dirty="0"/>
              <a:t>https://marketplace.visualstudio.com/</a:t>
            </a:r>
          </a:p>
        </p:txBody>
      </p:sp>
      <p:pic>
        <p:nvPicPr>
          <p:cNvPr id="7" name="Content Placeholder 6">
            <a:extLst>
              <a:ext uri="{FF2B5EF4-FFF2-40B4-BE49-F238E27FC236}">
                <a16:creationId xmlns:a16="http://schemas.microsoft.com/office/drawing/2014/main" id="{18302461-7C45-4A2A-AA9A-E9AD08309A78}"/>
              </a:ext>
            </a:extLst>
          </p:cNvPr>
          <p:cNvPicPr>
            <a:picLocks noGrp="1" noChangeAspect="1"/>
          </p:cNvPicPr>
          <p:nvPr>
            <p:ph idx="1"/>
          </p:nvPr>
        </p:nvPicPr>
        <p:blipFill>
          <a:blip r:embed="rId3"/>
          <a:stretch>
            <a:fillRect/>
          </a:stretch>
        </p:blipFill>
        <p:spPr>
          <a:xfrm>
            <a:off x="485294" y="1020763"/>
            <a:ext cx="8127375" cy="5148262"/>
          </a:xfrm>
          <a:prstGeom prst="rect">
            <a:avLst/>
          </a:prstGeom>
        </p:spPr>
      </p:pic>
    </p:spTree>
    <p:extLst>
      <p:ext uri="{BB962C8B-B14F-4D97-AF65-F5344CB8AC3E}">
        <p14:creationId xmlns:p14="http://schemas.microsoft.com/office/powerpoint/2010/main" val="3384565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7375BE-F98C-485B-93B9-FAE331E9FAD9}"/>
              </a:ext>
            </a:extLst>
          </p:cNvPr>
          <p:cNvSpPr>
            <a:spLocks noGrp="1"/>
          </p:cNvSpPr>
          <p:nvPr>
            <p:ph type="ctrTitle" sz="quarter"/>
          </p:nvPr>
        </p:nvSpPr>
        <p:spPr/>
        <p:txBody>
          <a:bodyPr/>
          <a:lstStyle/>
          <a:p>
            <a:r>
              <a:rPr lang="en-US" dirty="0"/>
              <a:t>Let’s Take A Look</a:t>
            </a:r>
          </a:p>
        </p:txBody>
      </p:sp>
      <p:sp>
        <p:nvSpPr>
          <p:cNvPr id="5" name="Subtitle 4">
            <a:extLst>
              <a:ext uri="{FF2B5EF4-FFF2-40B4-BE49-F238E27FC236}">
                <a16:creationId xmlns:a16="http://schemas.microsoft.com/office/drawing/2014/main" id="{E93EAC3A-15C3-412C-ADAB-F2099275CE54}"/>
              </a:ext>
            </a:extLst>
          </p:cNvPr>
          <p:cNvSpPr>
            <a:spLocks noGrp="1"/>
          </p:cNvSpPr>
          <p:nvPr>
            <p:ph type="subTitle" sz="quarter" idx="1"/>
          </p:nvPr>
        </p:nvSpPr>
        <p:spPr>
          <a:xfrm>
            <a:off x="307911" y="1519881"/>
            <a:ext cx="8668448" cy="2829683"/>
          </a:xfrm>
        </p:spPr>
        <p:txBody>
          <a:bodyPr/>
          <a:lstStyle/>
          <a:p>
            <a:r>
              <a:rPr lang="en-US" dirty="0"/>
              <a:t>GitHub Microsoft  &gt; http://github.com/microsoft</a:t>
            </a:r>
          </a:p>
          <a:p>
            <a:r>
              <a:rPr lang="en-US" dirty="0"/>
              <a:t>VSTS Market Place (Get 3</a:t>
            </a:r>
            <a:r>
              <a:rPr lang="en-US" baseline="30000" dirty="0"/>
              <a:t>rd</a:t>
            </a:r>
            <a:r>
              <a:rPr lang="en-US" dirty="0"/>
              <a:t> Party Extensions in the VSTS Marketplace) &gt; https://marketplace.visualstudio.com/</a:t>
            </a:r>
          </a:p>
          <a:p>
            <a:r>
              <a:rPr lang="en-US" dirty="0"/>
              <a:t>Azure </a:t>
            </a:r>
            <a:r>
              <a:rPr lang="en-US" dirty="0" err="1"/>
              <a:t>DevTest</a:t>
            </a:r>
            <a:r>
              <a:rPr lang="en-US" dirty="0"/>
              <a:t> Labs - https://azure.microsoft.com/en-us/services/devtest-lab/</a:t>
            </a:r>
          </a:p>
          <a:p>
            <a:r>
              <a:rPr lang="en-US" dirty="0"/>
              <a:t>DevOps Resource Center - https://docs.microsoft.com/en-us/azure/devops/</a:t>
            </a:r>
          </a:p>
          <a:p>
            <a:r>
              <a:rPr lang="en-US" dirty="0"/>
              <a:t>DevOps and Microsoft - https://www.visualstudio.com/devops/</a:t>
            </a:r>
          </a:p>
          <a:p>
            <a:r>
              <a:rPr lang="en-US" dirty="0"/>
              <a:t>Visual Studio DevOps Hands On Labs - https://almvm.azurewebsites.net/ </a:t>
            </a:r>
          </a:p>
        </p:txBody>
      </p:sp>
      <p:sp>
        <p:nvSpPr>
          <p:cNvPr id="7" name="Text Placeholder 6">
            <a:extLst>
              <a:ext uri="{FF2B5EF4-FFF2-40B4-BE49-F238E27FC236}">
                <a16:creationId xmlns:a16="http://schemas.microsoft.com/office/drawing/2014/main" id="{5228464D-CD9F-4B54-B88C-F835720C23D8}"/>
              </a:ext>
            </a:extLst>
          </p:cNvPr>
          <p:cNvSpPr>
            <a:spLocks noGrp="1"/>
          </p:cNvSpPr>
          <p:nvPr>
            <p:ph type="body" sz="quarter" idx="11"/>
          </p:nvPr>
        </p:nvSpPr>
        <p:spPr>
          <a:xfrm>
            <a:off x="307911" y="4633784"/>
            <a:ext cx="8564239" cy="1776338"/>
          </a:xfrm>
        </p:spPr>
        <p:txBody>
          <a:bodyPr/>
          <a:lstStyle/>
          <a:p>
            <a:r>
              <a:rPr lang="en-US" dirty="0">
                <a:hlinkClick r:id="rId3"/>
              </a:rPr>
              <a:t>http://github.com/microsoft</a:t>
            </a:r>
            <a:r>
              <a:rPr lang="en-US" dirty="0"/>
              <a:t> </a:t>
            </a:r>
          </a:p>
          <a:p>
            <a:r>
              <a:rPr lang="en-US" dirty="0">
                <a:hlinkClick r:id="rId4"/>
              </a:rPr>
              <a:t>https://marketplace.visualstudio.com/</a:t>
            </a:r>
            <a:r>
              <a:rPr lang="en-US" dirty="0"/>
              <a:t> </a:t>
            </a:r>
          </a:p>
          <a:p>
            <a:r>
              <a:rPr lang="en-US" dirty="0">
                <a:hlinkClick r:id="rId5"/>
              </a:rPr>
              <a:t>https://azure.microsoft.com/en-us/services/devtest-lab/</a:t>
            </a:r>
            <a:r>
              <a:rPr lang="en-US" dirty="0"/>
              <a:t> </a:t>
            </a:r>
          </a:p>
          <a:p>
            <a:r>
              <a:rPr lang="en-US" dirty="0">
                <a:hlinkClick r:id="rId6"/>
              </a:rPr>
              <a:t>https://docs.microsoft.com/en-us/azure/devops/</a:t>
            </a:r>
            <a:r>
              <a:rPr lang="en-US" dirty="0"/>
              <a:t> </a:t>
            </a:r>
          </a:p>
          <a:p>
            <a:r>
              <a:rPr lang="en-US" dirty="0">
                <a:hlinkClick r:id="rId7"/>
              </a:rPr>
              <a:t>https://www.visualstudio.com/devops/</a:t>
            </a:r>
            <a:r>
              <a:rPr lang="en-US" dirty="0"/>
              <a:t> </a:t>
            </a:r>
          </a:p>
          <a:p>
            <a:r>
              <a:rPr lang="en-US" dirty="0">
                <a:hlinkClick r:id="rId8"/>
              </a:rPr>
              <a:t>https://almvm.azurewebsites.net/</a:t>
            </a:r>
            <a:r>
              <a:rPr lang="en-US" dirty="0"/>
              <a:t> </a:t>
            </a:r>
          </a:p>
        </p:txBody>
      </p:sp>
    </p:spTree>
    <p:extLst>
      <p:ext uri="{BB962C8B-B14F-4D97-AF65-F5344CB8AC3E}">
        <p14:creationId xmlns:p14="http://schemas.microsoft.com/office/powerpoint/2010/main" val="3753235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Integration</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type="body" idx="1"/>
          </p:nvPr>
        </p:nvSpPr>
        <p:spPr/>
        <p:txBody>
          <a:bodyPr/>
          <a:lstStyle/>
          <a:p>
            <a:pPr marL="420224" indent="-420224"/>
            <a:r>
              <a:rPr lang="en-US" dirty="0">
                <a:solidFill>
                  <a:schemeClr val="tx1">
                    <a:lumMod val="50000"/>
                  </a:schemeClr>
                </a:solidFill>
              </a:rPr>
              <a:t>Use hypotheses driven development</a:t>
            </a:r>
          </a:p>
          <a:p>
            <a:pPr marL="420224" indent="-420224"/>
            <a:r>
              <a:rPr lang="en-US" dirty="0">
                <a:solidFill>
                  <a:schemeClr val="tx1">
                    <a:lumMod val="50000"/>
                  </a:schemeClr>
                </a:solidFill>
              </a:rPr>
              <a:t>Build frequently and incrementally</a:t>
            </a:r>
          </a:p>
          <a:p>
            <a:pPr marL="420224" indent="-420224"/>
            <a:r>
              <a:rPr lang="en-US" dirty="0">
                <a:solidFill>
                  <a:schemeClr val="tx1">
                    <a:lumMod val="50000"/>
                  </a:schemeClr>
                </a:solidFill>
              </a:rPr>
              <a:t>Test continuously -- eliminate manual work and automate the flow of software through the build, test, and deploy cycles</a:t>
            </a:r>
          </a:p>
          <a:p>
            <a:pPr marL="420224" indent="-420224"/>
            <a:r>
              <a:rPr lang="en-US" dirty="0">
                <a:solidFill>
                  <a:schemeClr val="tx1">
                    <a:lumMod val="50000"/>
                  </a:schemeClr>
                </a:solidFill>
              </a:rPr>
              <a:t>Load test early and often</a:t>
            </a:r>
          </a:p>
        </p:txBody>
      </p:sp>
      <p:sp>
        <p:nvSpPr>
          <p:cNvPr id="4" name="Text Placeholder 3">
            <a:extLst>
              <a:ext uri="{FF2B5EF4-FFF2-40B4-BE49-F238E27FC236}">
                <a16:creationId xmlns:a16="http://schemas.microsoft.com/office/drawing/2014/main" id="{E4227C97-F738-4D1D-8577-8381865D6DB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62527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Deployment</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idx="1"/>
          </p:nvPr>
        </p:nvSpPr>
        <p:spPr>
          <a:xfrm>
            <a:off x="261253" y="1021215"/>
            <a:ext cx="8574837" cy="2082756"/>
          </a:xfrm>
        </p:spPr>
        <p:txBody>
          <a:bodyPr>
            <a:normAutofit/>
          </a:bodyPr>
          <a:lstStyle/>
          <a:p>
            <a:pPr marL="420224" indent="-420224"/>
            <a:r>
              <a:rPr lang="en-US" sz="2353" dirty="0">
                <a:solidFill>
                  <a:schemeClr val="tx1">
                    <a:lumMod val="50000"/>
                  </a:schemeClr>
                </a:solidFill>
              </a:rPr>
              <a:t>Continuous delivery ensures code is always ready to deploy and performs as expected through automated testing on a production-like environment</a:t>
            </a:r>
          </a:p>
          <a:p>
            <a:pPr marL="420224" indent="-420224"/>
            <a:r>
              <a:rPr lang="en-US" sz="2353" dirty="0">
                <a:solidFill>
                  <a:schemeClr val="tx1">
                    <a:lumMod val="50000"/>
                  </a:schemeClr>
                </a:solidFill>
              </a:rPr>
              <a:t>Continuous deployment is a process of deploying code which passes the automated tests to production automatically.</a:t>
            </a:r>
          </a:p>
        </p:txBody>
      </p:sp>
      <p:sp>
        <p:nvSpPr>
          <p:cNvPr id="4" name="Text Placeholder 3">
            <a:extLst>
              <a:ext uri="{FF2B5EF4-FFF2-40B4-BE49-F238E27FC236}">
                <a16:creationId xmlns:a16="http://schemas.microsoft.com/office/drawing/2014/main" id="{B6AECD1E-FAD2-4B5F-98C5-B75C819AEA64}"/>
              </a:ext>
            </a:extLst>
          </p:cNvPr>
          <p:cNvSpPr>
            <a:spLocks noGrp="1"/>
          </p:cNvSpPr>
          <p:nvPr>
            <p:ph type="body" sz="quarter" idx="13"/>
          </p:nvPr>
        </p:nvSpPr>
        <p:spPr/>
        <p:txBody>
          <a:bodyPr/>
          <a:lstStyle/>
          <a:p>
            <a:endParaRPr lang="en-US"/>
          </a:p>
        </p:txBody>
      </p:sp>
      <p:sp>
        <p:nvSpPr>
          <p:cNvPr id="28" name="Freeform: Shape 27">
            <a:extLst>
              <a:ext uri="{FF2B5EF4-FFF2-40B4-BE49-F238E27FC236}">
                <a16:creationId xmlns:a16="http://schemas.microsoft.com/office/drawing/2014/main" id="{F44550F7-52CD-4E7B-A52F-9CBCF1124D3F}"/>
              </a:ext>
            </a:extLst>
          </p:cNvPr>
          <p:cNvSpPr/>
          <p:nvPr/>
        </p:nvSpPr>
        <p:spPr>
          <a:xfrm>
            <a:off x="140677" y="4037251"/>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rgbClr val="5C2D91">
              <a:shade val="80000"/>
              <a:hueOff val="0"/>
              <a:satOff val="0"/>
              <a:lumOff val="0"/>
              <a:alphaOff val="0"/>
            </a:srgbClr>
          </a:solidFill>
          <a:ln w="10795" cap="flat" cmpd="sng" algn="ctr">
            <a:solidFill>
              <a:srgbClr val="FFFFFF">
                <a:hueOff val="0"/>
                <a:satOff val="0"/>
                <a:lumOff val="0"/>
                <a:alphaOff val="0"/>
              </a:srgbClr>
            </a:solidFill>
            <a:prstDash val="solid"/>
          </a:ln>
          <a:effectLst/>
        </p:spPr>
        <p:txBody>
          <a:bodyPr spcFirstLastPara="0" vert="horz" wrap="square" lIns="697074" tIns="35321" rIns="626431" bIns="35321" numCol="1" spcCol="1270" anchor="ctr" anchorCtr="0">
            <a:noAutofit/>
          </a:bodyPr>
          <a:lstStyle/>
          <a:p>
            <a:pPr marL="0" marR="0" lvl="0" indent="0" algn="ctr" defTabSz="1177427" eaLnBrk="1" fontAlgn="auto" latinLnBrk="0" hangingPunct="1">
              <a:lnSpc>
                <a:spcPct val="90000"/>
              </a:lnSpc>
              <a:spcBef>
                <a:spcPts val="0"/>
              </a:spcBef>
              <a:spcAft>
                <a:spcPct val="35000"/>
              </a:spcAft>
              <a:buClrTx/>
              <a:buSzTx/>
              <a:buFontTx/>
              <a:buNone/>
              <a:tabLst/>
              <a:defRPr/>
            </a:pPr>
            <a:r>
              <a:rPr kumimoji="0" lang="en-US" sz="2649" b="0" i="0" u="none" strike="noStrike" kern="0" cap="none" spc="0" normalizeH="0" baseline="0" noProof="0" dirty="0">
                <a:ln>
                  <a:noFill/>
                </a:ln>
                <a:solidFill>
                  <a:srgbClr val="FFFFFF"/>
                </a:solidFill>
                <a:effectLst/>
                <a:uLnTx/>
                <a:uFillTx/>
                <a:latin typeface="Segoe UI"/>
                <a:ea typeface="+mn-ea"/>
                <a:cs typeface="+mn-cs"/>
              </a:rPr>
              <a:t>Build</a:t>
            </a:r>
          </a:p>
        </p:txBody>
      </p:sp>
      <p:sp>
        <p:nvSpPr>
          <p:cNvPr id="29" name="Freeform: Shape 28">
            <a:extLst>
              <a:ext uri="{FF2B5EF4-FFF2-40B4-BE49-F238E27FC236}">
                <a16:creationId xmlns:a16="http://schemas.microsoft.com/office/drawing/2014/main" id="{F175CEF2-8F61-491C-99AE-0F81FCA3B8A9}"/>
              </a:ext>
            </a:extLst>
          </p:cNvPr>
          <p:cNvSpPr/>
          <p:nvPr/>
        </p:nvSpPr>
        <p:spPr>
          <a:xfrm>
            <a:off x="2800674" y="4037251"/>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rgbClr val="5C2D91">
              <a:shade val="80000"/>
              <a:hueOff val="342936"/>
              <a:satOff val="-48469"/>
              <a:lumOff val="24839"/>
              <a:alphaOff val="0"/>
            </a:srgbClr>
          </a:solidFill>
          <a:ln w="10795" cap="flat" cmpd="sng" algn="ctr">
            <a:solidFill>
              <a:srgbClr val="FFFFFF">
                <a:hueOff val="0"/>
                <a:satOff val="0"/>
                <a:lumOff val="0"/>
                <a:alphaOff val="0"/>
              </a:srgbClr>
            </a:solidFill>
            <a:prstDash val="solid"/>
          </a:ln>
          <a:effectLst/>
        </p:spPr>
        <p:txBody>
          <a:bodyPr spcFirstLastPara="0" vert="horz" wrap="square" lIns="697074" tIns="35321" rIns="626431" bIns="35321" numCol="1" spcCol="1270" anchor="ctr" anchorCtr="0">
            <a:noAutofit/>
          </a:bodyPr>
          <a:lstStyle/>
          <a:p>
            <a:pPr marL="0" marR="0" lvl="0" indent="0" algn="ctr" defTabSz="1177427" eaLnBrk="1" fontAlgn="auto" latinLnBrk="0" hangingPunct="1">
              <a:lnSpc>
                <a:spcPct val="90000"/>
              </a:lnSpc>
              <a:spcBef>
                <a:spcPts val="0"/>
              </a:spcBef>
              <a:spcAft>
                <a:spcPct val="35000"/>
              </a:spcAft>
              <a:buClrTx/>
              <a:buSzTx/>
              <a:buFontTx/>
              <a:buNone/>
              <a:tabLst/>
              <a:defRPr/>
            </a:pPr>
            <a:r>
              <a:rPr kumimoji="0" lang="en-US" sz="2649" b="0" i="0" u="none" strike="noStrike" kern="0" cap="none" spc="0" normalizeH="0" baseline="0" noProof="0" dirty="0">
                <a:ln>
                  <a:noFill/>
                </a:ln>
                <a:solidFill>
                  <a:srgbClr val="FFFFFF"/>
                </a:solidFill>
                <a:effectLst/>
                <a:uLnTx/>
                <a:uFillTx/>
                <a:latin typeface="Segoe UI"/>
                <a:ea typeface="+mn-ea"/>
                <a:cs typeface="+mn-cs"/>
              </a:rPr>
              <a:t>Staging</a:t>
            </a:r>
          </a:p>
        </p:txBody>
      </p:sp>
      <p:sp>
        <p:nvSpPr>
          <p:cNvPr id="30" name="Freeform: Shape 29">
            <a:extLst>
              <a:ext uri="{FF2B5EF4-FFF2-40B4-BE49-F238E27FC236}">
                <a16:creationId xmlns:a16="http://schemas.microsoft.com/office/drawing/2014/main" id="{815D31DE-D0CF-4617-8A5A-23D1E27D5948}"/>
              </a:ext>
            </a:extLst>
          </p:cNvPr>
          <p:cNvSpPr/>
          <p:nvPr/>
        </p:nvSpPr>
        <p:spPr>
          <a:xfrm>
            <a:off x="5460672" y="4037251"/>
            <a:ext cx="2955553" cy="1182221"/>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rgbClr val="5C2D91">
              <a:shade val="80000"/>
              <a:hueOff val="685873"/>
              <a:satOff val="-96937"/>
              <a:lumOff val="49679"/>
              <a:alphaOff val="0"/>
            </a:srgbClr>
          </a:solidFill>
          <a:ln w="10795" cap="flat" cmpd="sng" algn="ctr">
            <a:solidFill>
              <a:srgbClr val="FFFFFF">
                <a:hueOff val="0"/>
                <a:satOff val="0"/>
                <a:lumOff val="0"/>
                <a:alphaOff val="0"/>
              </a:srgbClr>
            </a:solidFill>
            <a:prstDash val="solid"/>
          </a:ln>
          <a:effectLst/>
        </p:spPr>
        <p:txBody>
          <a:bodyPr spcFirstLastPara="0" vert="horz" wrap="square" lIns="697074" tIns="35321" rIns="626431" bIns="35321" numCol="1" spcCol="1270" anchor="ctr" anchorCtr="0">
            <a:noAutofit/>
          </a:bodyPr>
          <a:lstStyle/>
          <a:p>
            <a:pPr marL="0" marR="0" lvl="0" indent="0" algn="ctr" defTabSz="1177427" eaLnBrk="1" fontAlgn="auto" latinLnBrk="0" hangingPunct="1">
              <a:lnSpc>
                <a:spcPct val="90000"/>
              </a:lnSpc>
              <a:spcBef>
                <a:spcPts val="0"/>
              </a:spcBef>
              <a:spcAft>
                <a:spcPct val="35000"/>
              </a:spcAft>
              <a:buClrTx/>
              <a:buSzTx/>
              <a:buFontTx/>
              <a:buNone/>
              <a:tabLst/>
              <a:defRPr/>
            </a:pPr>
            <a:r>
              <a:rPr kumimoji="0" lang="en-US" sz="2649" b="0" i="0" u="none" strike="noStrike" kern="0" cap="none" spc="0" normalizeH="0" baseline="0" noProof="0" dirty="0">
                <a:ln>
                  <a:noFill/>
                </a:ln>
                <a:solidFill>
                  <a:srgbClr val="FFFFFF"/>
                </a:solidFill>
                <a:effectLst/>
                <a:uLnTx/>
                <a:uFillTx/>
                <a:latin typeface="Segoe UI"/>
                <a:ea typeface="+mn-ea"/>
                <a:cs typeface="+mn-cs"/>
              </a:rPr>
              <a:t>Production</a:t>
            </a:r>
          </a:p>
        </p:txBody>
      </p:sp>
      <p:sp>
        <p:nvSpPr>
          <p:cNvPr id="31" name="Rectangle 30">
            <a:extLst>
              <a:ext uri="{FF2B5EF4-FFF2-40B4-BE49-F238E27FC236}">
                <a16:creationId xmlns:a16="http://schemas.microsoft.com/office/drawing/2014/main" id="{99E94073-9E28-4569-825C-A4387507CD3B}"/>
              </a:ext>
            </a:extLst>
          </p:cNvPr>
          <p:cNvSpPr/>
          <p:nvPr/>
        </p:nvSpPr>
        <p:spPr>
          <a:xfrm>
            <a:off x="4344865" y="3588554"/>
            <a:ext cx="2231615" cy="323121"/>
          </a:xfrm>
          <a:prstGeom prst="rect">
            <a:avLst/>
          </a:prstGeom>
          <a:gradFill flip="none" rotWithShape="1">
            <a:gsLst>
              <a:gs pos="0">
                <a:srgbClr val="008272">
                  <a:lumMod val="67000"/>
                </a:srgbClr>
              </a:gs>
              <a:gs pos="48000">
                <a:srgbClr val="008272">
                  <a:lumMod val="97000"/>
                  <a:lumOff val="3000"/>
                </a:srgbClr>
              </a:gs>
              <a:gs pos="100000">
                <a:srgbClr val="008272">
                  <a:lumMod val="60000"/>
                  <a:lumOff val="40000"/>
                </a:srgbClr>
              </a:gs>
            </a:gsLst>
            <a:lin ang="16200000" scaled="1"/>
            <a:tileRect/>
          </a:gradFill>
          <a:ln>
            <a:noFill/>
          </a:ln>
          <a:effectLst/>
        </p:spPr>
        <p:txBody>
          <a:bodyPr rtlCol="0" anchor="ctr"/>
          <a:lstStyle/>
          <a:p>
            <a:pPr marL="0" marR="0" lvl="0" indent="0" algn="ctr" defTabSz="932218" eaLnBrk="1" fontAlgn="auto" latinLnBrk="0" hangingPunct="1">
              <a:lnSpc>
                <a:spcPct val="100000"/>
              </a:lnSpc>
              <a:spcBef>
                <a:spcPts val="0"/>
              </a:spcBef>
              <a:spcAft>
                <a:spcPts val="0"/>
              </a:spcAft>
              <a:buClrTx/>
              <a:buSzTx/>
              <a:buFontTx/>
              <a:buNone/>
              <a:tabLst/>
              <a:defRPr/>
            </a:pPr>
            <a:r>
              <a:rPr kumimoji="0" lang="en-US" sz="1834" b="0" i="0" u="none" strike="noStrike" kern="0" cap="none" spc="0" normalizeH="0" baseline="0" noProof="0" dirty="0">
                <a:ln>
                  <a:noFill/>
                </a:ln>
                <a:solidFill>
                  <a:srgbClr val="FFFFFF"/>
                </a:solidFill>
                <a:effectLst/>
                <a:uLnTx/>
                <a:uFillTx/>
                <a:latin typeface="Segoe UI"/>
                <a:ea typeface="+mn-ea"/>
                <a:cs typeface="+mn-cs"/>
              </a:rPr>
              <a:t>Automatic Release</a:t>
            </a:r>
          </a:p>
        </p:txBody>
      </p:sp>
      <p:grpSp>
        <p:nvGrpSpPr>
          <p:cNvPr id="32" name="Group 31">
            <a:extLst>
              <a:ext uri="{FF2B5EF4-FFF2-40B4-BE49-F238E27FC236}">
                <a16:creationId xmlns:a16="http://schemas.microsoft.com/office/drawing/2014/main" id="{27730215-39DF-4A1E-9F8E-B5F4AA274BC5}"/>
              </a:ext>
            </a:extLst>
          </p:cNvPr>
          <p:cNvGrpSpPr/>
          <p:nvPr/>
        </p:nvGrpSpPr>
        <p:grpSpPr>
          <a:xfrm>
            <a:off x="4344865" y="3588553"/>
            <a:ext cx="2231615" cy="1630918"/>
            <a:chOff x="5380970" y="3661974"/>
            <a:chExt cx="2190542" cy="1600901"/>
          </a:xfrm>
        </p:grpSpPr>
        <p:cxnSp>
          <p:nvCxnSpPr>
            <p:cNvPr id="33" name="Straight Connector 32">
              <a:extLst>
                <a:ext uri="{FF2B5EF4-FFF2-40B4-BE49-F238E27FC236}">
                  <a16:creationId xmlns:a16="http://schemas.microsoft.com/office/drawing/2014/main" id="{891B400E-5ABB-47D7-9F5B-BDAA72796189}"/>
                </a:ext>
              </a:extLst>
            </p:cNvPr>
            <p:cNvCxnSpPr>
              <a:cxnSpLocks/>
              <a:stCxn id="31" idx="2"/>
              <a:endCxn id="30" idx="4"/>
            </p:cNvCxnSpPr>
            <p:nvPr/>
          </p:nvCxnSpPr>
          <p:spPr>
            <a:xfrm flipH="1">
              <a:off x="6476241" y="3979148"/>
              <a:ext cx="1" cy="1283727"/>
            </a:xfrm>
            <a:prstGeom prst="line">
              <a:avLst/>
            </a:prstGeom>
            <a:noFill/>
            <a:ln w="76200" cap="flat" cmpd="sng" algn="ctr">
              <a:solidFill>
                <a:srgbClr val="5C2D91">
                  <a:shade val="95000"/>
                  <a:alpha val="50000"/>
                  <a:satMod val="150000"/>
                </a:srgbClr>
              </a:solidFill>
              <a:prstDash val="solid"/>
            </a:ln>
            <a:effectLst/>
          </p:spPr>
        </p:cxnSp>
        <p:sp>
          <p:nvSpPr>
            <p:cNvPr id="34" name="Rectangle 33">
              <a:extLst>
                <a:ext uri="{FF2B5EF4-FFF2-40B4-BE49-F238E27FC236}">
                  <a16:creationId xmlns:a16="http://schemas.microsoft.com/office/drawing/2014/main" id="{5D5290F1-0CB4-4005-B7E8-C0899F9DD881}"/>
                </a:ext>
              </a:extLst>
            </p:cNvPr>
            <p:cNvSpPr/>
            <p:nvPr/>
          </p:nvSpPr>
          <p:spPr>
            <a:xfrm>
              <a:off x="5380970" y="3661974"/>
              <a:ext cx="2190542" cy="317174"/>
            </a:xfrm>
            <a:prstGeom prst="rect">
              <a:avLst/>
            </a:prstGeom>
            <a:solidFill>
              <a:srgbClr val="5C2D91"/>
            </a:solidFill>
            <a:ln w="17145" cap="flat" cmpd="sng" algn="ctr">
              <a:solidFill>
                <a:srgbClr val="FFFFFF">
                  <a:shade val="95000"/>
                  <a:alpha val="50000"/>
                  <a:satMod val="150000"/>
                </a:srgbClr>
              </a:solidFill>
              <a:prstDash val="solid"/>
            </a:ln>
            <a:effectLst/>
          </p:spPr>
          <p:txBody>
            <a:bodyPr rtlCol="0" anchor="ctr"/>
            <a:lstStyle/>
            <a:p>
              <a:pPr marL="0" marR="0" lvl="0" indent="0" algn="ctr" defTabSz="932218" eaLnBrk="1" fontAlgn="auto" latinLnBrk="0" hangingPunct="1">
                <a:lnSpc>
                  <a:spcPct val="100000"/>
                </a:lnSpc>
                <a:spcBef>
                  <a:spcPts val="0"/>
                </a:spcBef>
                <a:spcAft>
                  <a:spcPts val="0"/>
                </a:spcAft>
                <a:buClrTx/>
                <a:buSzTx/>
                <a:buFontTx/>
                <a:buNone/>
                <a:tabLst/>
                <a:defRPr/>
              </a:pPr>
              <a:r>
                <a:rPr kumimoji="0" lang="en-US" sz="1834" b="0" i="0" u="none" strike="noStrike" kern="0" cap="none" spc="0" normalizeH="0" baseline="0" noProof="0" dirty="0">
                  <a:ln>
                    <a:noFill/>
                  </a:ln>
                  <a:solidFill>
                    <a:srgbClr val="FFFFFF"/>
                  </a:solidFill>
                  <a:effectLst/>
                  <a:uLnTx/>
                  <a:uFillTx/>
                  <a:latin typeface="Segoe UI"/>
                  <a:ea typeface="+mn-ea"/>
                  <a:cs typeface="+mn-cs"/>
                </a:rPr>
                <a:t>Manual Release</a:t>
              </a:r>
            </a:p>
          </p:txBody>
        </p:sp>
      </p:grpSp>
    </p:spTree>
    <p:extLst>
      <p:ext uri="{BB962C8B-B14F-4D97-AF65-F5344CB8AC3E}">
        <p14:creationId xmlns:p14="http://schemas.microsoft.com/office/powerpoint/2010/main" val="44555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749"/>
                                          </p:stCondLst>
                                        </p:cTn>
                                        <p:tgtEl>
                                          <p:spTgt spid="3">
                                            <p:txEl>
                                              <p:pRg st="1" end="1"/>
                                            </p:txEl>
                                          </p:spTgt>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32"/>
                                        </p:tgtEl>
                                      </p:cBhvr>
                                    </p:animEffect>
                                    <p:set>
                                      <p:cBhvr>
                                        <p:cTn id="9"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F47-4B03-4C11-A23F-FEC1180EA7B1}"/>
              </a:ext>
            </a:extLst>
          </p:cNvPr>
          <p:cNvSpPr>
            <a:spLocks noGrp="1"/>
          </p:cNvSpPr>
          <p:nvPr>
            <p:ph type="title"/>
          </p:nvPr>
        </p:nvSpPr>
        <p:spPr/>
        <p:txBody>
          <a:bodyPr/>
          <a:lstStyle/>
          <a:p>
            <a:r>
              <a:rPr lang="en-US" dirty="0"/>
              <a:t>Continuous Feedback</a:t>
            </a:r>
          </a:p>
        </p:txBody>
      </p:sp>
      <p:sp>
        <p:nvSpPr>
          <p:cNvPr id="3" name="Content Placeholder 2">
            <a:extLst>
              <a:ext uri="{FF2B5EF4-FFF2-40B4-BE49-F238E27FC236}">
                <a16:creationId xmlns:a16="http://schemas.microsoft.com/office/drawing/2014/main" id="{9FCC7F1C-EC3F-4455-ADE8-03759DCA2A0E}"/>
              </a:ext>
            </a:extLst>
          </p:cNvPr>
          <p:cNvSpPr>
            <a:spLocks noGrp="1"/>
          </p:cNvSpPr>
          <p:nvPr>
            <p:ph type="body" idx="1"/>
          </p:nvPr>
        </p:nvSpPr>
        <p:spPr/>
        <p:txBody>
          <a:bodyPr/>
          <a:lstStyle/>
          <a:p>
            <a:pPr marL="420224" indent="-420224"/>
            <a:r>
              <a:rPr lang="en-US" dirty="0">
                <a:solidFill>
                  <a:schemeClr val="tx1">
                    <a:lumMod val="50000"/>
                  </a:schemeClr>
                </a:solidFill>
              </a:rPr>
              <a:t>Use Kanban boards to understand bottlenecks</a:t>
            </a:r>
          </a:p>
          <a:p>
            <a:pPr marL="420224" indent="-420224"/>
            <a:r>
              <a:rPr lang="en-US" dirty="0">
                <a:solidFill>
                  <a:schemeClr val="tx1">
                    <a:lumMod val="50000"/>
                  </a:schemeClr>
                </a:solidFill>
              </a:rPr>
              <a:t>Make it easy for customers to provide feedback</a:t>
            </a:r>
          </a:p>
          <a:p>
            <a:pPr marL="420224" indent="-420224"/>
            <a:r>
              <a:rPr lang="en-US" dirty="0">
                <a:solidFill>
                  <a:schemeClr val="tx1">
                    <a:lumMod val="50000"/>
                  </a:schemeClr>
                </a:solidFill>
              </a:rPr>
              <a:t>Use feature flags to encourage early adoption</a:t>
            </a:r>
          </a:p>
          <a:p>
            <a:pPr marL="420224" indent="-420224"/>
            <a:r>
              <a:rPr lang="en-US" dirty="0">
                <a:solidFill>
                  <a:schemeClr val="tx1">
                    <a:lumMod val="50000"/>
                  </a:schemeClr>
                </a:solidFill>
              </a:rPr>
              <a:t>Retrospectives</a:t>
            </a:r>
          </a:p>
          <a:p>
            <a:pPr marL="420224" indent="-420224"/>
            <a:r>
              <a:rPr lang="en-US" dirty="0">
                <a:solidFill>
                  <a:schemeClr val="tx1">
                    <a:lumMod val="50000"/>
                  </a:schemeClr>
                </a:solidFill>
              </a:rPr>
              <a:t>Use monitoring to support data-driven decisions</a:t>
            </a:r>
          </a:p>
          <a:p>
            <a:endParaRPr lang="en-US" dirty="0"/>
          </a:p>
        </p:txBody>
      </p:sp>
      <p:sp>
        <p:nvSpPr>
          <p:cNvPr id="4" name="Text Placeholder 3">
            <a:extLst>
              <a:ext uri="{FF2B5EF4-FFF2-40B4-BE49-F238E27FC236}">
                <a16:creationId xmlns:a16="http://schemas.microsoft.com/office/drawing/2014/main" id="{238F76C6-F3B1-449A-8D3D-200FDA0DA15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36745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4774-96B1-4638-BEF1-EEA92185194E}"/>
              </a:ext>
            </a:extLst>
          </p:cNvPr>
          <p:cNvSpPr>
            <a:spLocks noGrp="1"/>
          </p:cNvSpPr>
          <p:nvPr>
            <p:ph type="title"/>
          </p:nvPr>
        </p:nvSpPr>
        <p:spPr/>
        <p:txBody>
          <a:bodyPr/>
          <a:lstStyle/>
          <a:p>
            <a:r>
              <a:rPr lang="en-US" dirty="0"/>
              <a:t>Plan &amp; Track</a:t>
            </a:r>
          </a:p>
        </p:txBody>
      </p:sp>
      <p:pic>
        <p:nvPicPr>
          <p:cNvPr id="4" name="Content Placeholder 3">
            <a:extLst>
              <a:ext uri="{FF2B5EF4-FFF2-40B4-BE49-F238E27FC236}">
                <a16:creationId xmlns:a16="http://schemas.microsoft.com/office/drawing/2014/main" id="{AA9A53FA-CDB8-4A15-8F5B-E2AD354CD166}"/>
              </a:ext>
            </a:extLst>
          </p:cNvPr>
          <p:cNvPicPr>
            <a:picLocks noGrp="1" noChangeAspect="1"/>
          </p:cNvPicPr>
          <p:nvPr>
            <p:ph idx="1"/>
          </p:nvPr>
        </p:nvPicPr>
        <p:blipFill>
          <a:blip r:embed="rId2"/>
          <a:stretch>
            <a:fillRect/>
          </a:stretch>
        </p:blipFill>
        <p:spPr>
          <a:xfrm>
            <a:off x="-125528" y="1618735"/>
            <a:ext cx="9441073" cy="3991233"/>
          </a:xfrm>
          <a:prstGeom prst="rect">
            <a:avLst/>
          </a:prstGeom>
        </p:spPr>
      </p:pic>
      <p:sp>
        <p:nvSpPr>
          <p:cNvPr id="3" name="Text Placeholder 2">
            <a:extLst>
              <a:ext uri="{FF2B5EF4-FFF2-40B4-BE49-F238E27FC236}">
                <a16:creationId xmlns:a16="http://schemas.microsoft.com/office/drawing/2014/main" id="{699E24DB-83AD-41A0-8D4E-EBB83D3103E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72736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D2166-F98B-49FA-BB99-2A849301D877}"/>
              </a:ext>
            </a:extLst>
          </p:cNvPr>
          <p:cNvSpPr>
            <a:spLocks noGrp="1"/>
          </p:cNvSpPr>
          <p:nvPr>
            <p:ph type="title"/>
          </p:nvPr>
        </p:nvSpPr>
        <p:spPr/>
        <p:txBody>
          <a:bodyPr/>
          <a:lstStyle/>
          <a:p>
            <a:r>
              <a:rPr lang="en-US" dirty="0"/>
              <a:t>Develop &amp; Test</a:t>
            </a:r>
          </a:p>
        </p:txBody>
      </p:sp>
      <p:pic>
        <p:nvPicPr>
          <p:cNvPr id="4" name="Content Placeholder 3" descr="Screen Clipping">
            <a:extLst>
              <a:ext uri="{FF2B5EF4-FFF2-40B4-BE49-F238E27FC236}">
                <a16:creationId xmlns:a16="http://schemas.microsoft.com/office/drawing/2014/main" id="{13FB642E-237A-42CB-A856-28F4E03C3E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938" y="1612074"/>
            <a:ext cx="8574087" cy="3965639"/>
          </a:xfrm>
          <a:prstGeom prst="rect">
            <a:avLst/>
          </a:prstGeom>
        </p:spPr>
      </p:pic>
      <p:sp>
        <p:nvSpPr>
          <p:cNvPr id="3" name="Text Placeholder 2">
            <a:extLst>
              <a:ext uri="{FF2B5EF4-FFF2-40B4-BE49-F238E27FC236}">
                <a16:creationId xmlns:a16="http://schemas.microsoft.com/office/drawing/2014/main" id="{A71FFBF0-4B38-4BA8-920D-14343CF1EDEB}"/>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A3B40C7A-77FD-4584-A281-AA27CE3C8983}"/>
              </a:ext>
            </a:extLst>
          </p:cNvPr>
          <p:cNvPicPr>
            <a:picLocks noChangeAspect="1"/>
          </p:cNvPicPr>
          <p:nvPr/>
        </p:nvPicPr>
        <p:blipFill>
          <a:blip r:embed="rId3"/>
          <a:stretch>
            <a:fillRect/>
          </a:stretch>
        </p:blipFill>
        <p:spPr>
          <a:xfrm>
            <a:off x="1281537" y="2494893"/>
            <a:ext cx="4962141" cy="941328"/>
          </a:xfrm>
          <a:prstGeom prst="rect">
            <a:avLst/>
          </a:prstGeom>
        </p:spPr>
      </p:pic>
      <p:pic>
        <p:nvPicPr>
          <p:cNvPr id="8" name="Picture 7">
            <a:extLst>
              <a:ext uri="{FF2B5EF4-FFF2-40B4-BE49-F238E27FC236}">
                <a16:creationId xmlns:a16="http://schemas.microsoft.com/office/drawing/2014/main" id="{A348026B-8D35-4B77-9038-E1C356393FD0}"/>
              </a:ext>
            </a:extLst>
          </p:cNvPr>
          <p:cNvPicPr>
            <a:picLocks noChangeAspect="1"/>
          </p:cNvPicPr>
          <p:nvPr/>
        </p:nvPicPr>
        <p:blipFill>
          <a:blip r:embed="rId4"/>
          <a:stretch>
            <a:fillRect/>
          </a:stretch>
        </p:blipFill>
        <p:spPr>
          <a:xfrm>
            <a:off x="1368472" y="3436220"/>
            <a:ext cx="4670778" cy="1053390"/>
          </a:xfrm>
          <a:prstGeom prst="rect">
            <a:avLst/>
          </a:prstGeom>
        </p:spPr>
      </p:pic>
    </p:spTree>
    <p:extLst>
      <p:ext uri="{BB962C8B-B14F-4D97-AF65-F5344CB8AC3E}">
        <p14:creationId xmlns:p14="http://schemas.microsoft.com/office/powerpoint/2010/main" val="91312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86AE0-DCE4-4356-9B7D-FD735E748375}"/>
              </a:ext>
            </a:extLst>
          </p:cNvPr>
          <p:cNvSpPr>
            <a:spLocks noGrp="1"/>
          </p:cNvSpPr>
          <p:nvPr>
            <p:ph type="title"/>
          </p:nvPr>
        </p:nvSpPr>
        <p:spPr/>
        <p:txBody>
          <a:bodyPr/>
          <a:lstStyle/>
          <a:p>
            <a:r>
              <a:rPr lang="en-US" dirty="0"/>
              <a:t>Build &amp; Release</a:t>
            </a:r>
          </a:p>
        </p:txBody>
      </p:sp>
      <p:sp>
        <p:nvSpPr>
          <p:cNvPr id="3" name="Content Placeholder 2">
            <a:extLst>
              <a:ext uri="{FF2B5EF4-FFF2-40B4-BE49-F238E27FC236}">
                <a16:creationId xmlns:a16="http://schemas.microsoft.com/office/drawing/2014/main" id="{A9386EEB-F9F8-49B1-9F13-7EE24C5D88DA}"/>
              </a:ext>
            </a:extLst>
          </p:cNvPr>
          <p:cNvSpPr>
            <a:spLocks noGrp="1"/>
          </p:cNvSpPr>
          <p:nvPr>
            <p:ph idx="1"/>
          </p:nvPr>
        </p:nvSpPr>
        <p:spPr/>
        <p:txBody>
          <a:bodyPr/>
          <a:lstStyle/>
          <a:p>
            <a:pPr marL="420224" indent="-420224"/>
            <a:r>
              <a:rPr lang="en-US" dirty="0"/>
              <a:t>A </a:t>
            </a:r>
            <a:r>
              <a:rPr lang="en-US" b="1" dirty="0"/>
              <a:t>Build </a:t>
            </a:r>
            <a:r>
              <a:rPr lang="en-US" dirty="0"/>
              <a:t>is responsible for compiling code, gathering resources, and organizing files into </a:t>
            </a:r>
            <a:r>
              <a:rPr lang="en-US" b="1" dirty="0"/>
              <a:t>Artifacts </a:t>
            </a:r>
            <a:r>
              <a:rPr lang="en-US" dirty="0"/>
              <a:t>that can be used in a release pipeline</a:t>
            </a:r>
            <a:br>
              <a:rPr lang="en-US" dirty="0"/>
            </a:br>
            <a:endParaRPr lang="en-US" dirty="0"/>
          </a:p>
          <a:p>
            <a:pPr marL="420224" indent="-420224"/>
            <a:r>
              <a:rPr lang="en-US" dirty="0"/>
              <a:t>A </a:t>
            </a:r>
            <a:r>
              <a:rPr lang="en-US" b="1" dirty="0"/>
              <a:t>Release </a:t>
            </a:r>
            <a:r>
              <a:rPr lang="en-US" dirty="0"/>
              <a:t>is responsible for deploying </a:t>
            </a:r>
            <a:r>
              <a:rPr lang="en-US" b="1" dirty="0"/>
              <a:t>Artifacts </a:t>
            </a:r>
            <a:r>
              <a:rPr lang="en-US" dirty="0"/>
              <a:t>into one or more environments and verifying the quality of the deployed release</a:t>
            </a:r>
          </a:p>
          <a:p>
            <a:endParaRPr lang="en-US" dirty="0"/>
          </a:p>
        </p:txBody>
      </p:sp>
      <p:sp>
        <p:nvSpPr>
          <p:cNvPr id="4" name="Text Placeholder 3">
            <a:extLst>
              <a:ext uri="{FF2B5EF4-FFF2-40B4-BE49-F238E27FC236}">
                <a16:creationId xmlns:a16="http://schemas.microsoft.com/office/drawing/2014/main" id="{D30B82CE-D9CB-432E-9DC4-095DF41397C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344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 Defined</a:t>
            </a:r>
          </a:p>
        </p:txBody>
      </p:sp>
      <p:sp>
        <p:nvSpPr>
          <p:cNvPr id="4" name="Text Placeholder 3"/>
          <p:cNvSpPr>
            <a:spLocks noGrp="1"/>
          </p:cNvSpPr>
          <p:nvPr>
            <p:ph type="body" idx="1"/>
          </p:nvPr>
        </p:nvSpPr>
        <p:spPr/>
        <p:txBody>
          <a:bodyPr/>
          <a:lstStyle/>
          <a:p>
            <a:pPr marL="0" indent="0">
              <a:buNone/>
            </a:pPr>
            <a:r>
              <a:rPr lang="en-US" sz="3000" dirty="0"/>
              <a:t>Noun: </a:t>
            </a:r>
          </a:p>
          <a:p>
            <a:pPr marL="0" indent="0"/>
            <a:r>
              <a:rPr lang="en-US" sz="3000" dirty="0"/>
              <a:t>1. a person who designs and in many cases also supervises construction</a:t>
            </a:r>
          </a:p>
          <a:p>
            <a:pPr marL="0" indent="0"/>
            <a:r>
              <a:rPr lang="en-US" sz="3000" dirty="0"/>
              <a:t>2. the deviser, maker, or creator of anything: the architects of the Constitution of the United States.</a:t>
            </a:r>
          </a:p>
          <a:p>
            <a:pPr marL="0" indent="0"/>
            <a:endParaRPr lang="en-US" sz="3000" dirty="0"/>
          </a:p>
          <a:p>
            <a:pPr marL="0" indent="0">
              <a:buNone/>
            </a:pPr>
            <a:r>
              <a:rPr lang="en-US" sz="3000" dirty="0"/>
              <a:t>Verb:</a:t>
            </a:r>
          </a:p>
          <a:p>
            <a:pPr marL="0" indent="0">
              <a:buNone/>
            </a:pPr>
            <a:r>
              <a:rPr lang="en-US" sz="3000" dirty="0"/>
              <a:t>4. to plan, organize, or structure as an architect: The house is well architected.</a:t>
            </a:r>
          </a:p>
          <a:p>
            <a:pPr marL="0" indent="0">
              <a:buNone/>
            </a:pPr>
            <a:endParaRPr lang="en-US" sz="3000" dirty="0"/>
          </a:p>
          <a:p>
            <a:pPr marL="0" indent="0"/>
            <a:endParaRPr lang="en-US" sz="3000" dirty="0"/>
          </a:p>
        </p:txBody>
      </p:sp>
      <p:sp>
        <p:nvSpPr>
          <p:cNvPr id="3" name="Text Placeholder 2">
            <a:extLst>
              <a:ext uri="{FF2B5EF4-FFF2-40B4-BE49-F238E27FC236}">
                <a16:creationId xmlns:a16="http://schemas.microsoft.com/office/drawing/2014/main" id="{774E8F91-2EC1-4038-BCFD-5A988F2FA3A4}"/>
              </a:ext>
            </a:extLst>
          </p:cNvPr>
          <p:cNvSpPr>
            <a:spLocks noGrp="1"/>
          </p:cNvSpPr>
          <p:nvPr>
            <p:ph type="body" sz="quarter" idx="10"/>
          </p:nvPr>
        </p:nvSpPr>
        <p:spPr/>
        <p:txBody>
          <a:bodyPr/>
          <a:lstStyle/>
          <a:p>
            <a:r>
              <a:rPr lang="en-US" dirty="0"/>
              <a:t>www.dictionary.com/browse/architect</a:t>
            </a:r>
          </a:p>
        </p:txBody>
      </p:sp>
      <p:sp>
        <p:nvSpPr>
          <p:cNvPr id="5" name="Explosion 2 4"/>
          <p:cNvSpPr/>
          <p:nvPr/>
        </p:nvSpPr>
        <p:spPr>
          <a:xfrm>
            <a:off x="3657600" y="93000"/>
            <a:ext cx="6032958" cy="2097478"/>
          </a:xfrm>
          <a:prstGeom prst="irregularSeal2">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68580" numCol="1" spcCol="0" rtlCol="0" fromWordArt="0" anchor="b" anchorCtr="0" forceAA="0" compatLnSpc="1">
            <a:prstTxWarp prst="textNoShape">
              <a:avLst/>
            </a:prstTxWarp>
            <a:noAutofit/>
          </a:bodyPr>
          <a:lstStyle/>
          <a:p>
            <a:pPr algn="ctr"/>
            <a:r>
              <a:rPr lang="en-US" sz="2100" dirty="0">
                <a:solidFill>
                  <a:schemeClr val="bg1"/>
                </a:solidFill>
              </a:rPr>
              <a:t>Given Challenge </a:t>
            </a:r>
          </a:p>
          <a:p>
            <a:pPr algn="ctr"/>
            <a:r>
              <a:rPr lang="en-US" sz="2100" dirty="0">
                <a:solidFill>
                  <a:schemeClr val="bg1"/>
                </a:solidFill>
              </a:rPr>
              <a:t>&lt;=&gt; </a:t>
            </a:r>
          </a:p>
          <a:p>
            <a:pPr algn="ctr"/>
            <a:r>
              <a:rPr lang="en-US" sz="2100" dirty="0">
                <a:solidFill>
                  <a:schemeClr val="bg1"/>
                </a:solidFill>
              </a:rPr>
              <a:t>Create Solution</a:t>
            </a:r>
            <a:endParaRPr lang="en-US" dirty="0">
              <a:solidFill>
                <a:schemeClr val="bg1"/>
              </a:solidFill>
            </a:endParaRPr>
          </a:p>
        </p:txBody>
      </p:sp>
    </p:spTree>
    <p:extLst>
      <p:ext uri="{BB962C8B-B14F-4D97-AF65-F5344CB8AC3E}">
        <p14:creationId xmlns:p14="http://schemas.microsoft.com/office/powerpoint/2010/main" val="308686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E0219-B51C-4B64-8DE0-BCB5336D17C0}"/>
              </a:ext>
            </a:extLst>
          </p:cNvPr>
          <p:cNvSpPr>
            <a:spLocks noGrp="1"/>
          </p:cNvSpPr>
          <p:nvPr>
            <p:ph type="title"/>
          </p:nvPr>
        </p:nvSpPr>
        <p:spPr/>
        <p:txBody>
          <a:bodyPr/>
          <a:lstStyle/>
          <a:p>
            <a:r>
              <a:rPr lang="en-US" dirty="0"/>
              <a:t>Monitor &amp; Learn</a:t>
            </a:r>
          </a:p>
        </p:txBody>
      </p:sp>
      <p:pic>
        <p:nvPicPr>
          <p:cNvPr id="7" name="Content Placeholder 6">
            <a:extLst>
              <a:ext uri="{FF2B5EF4-FFF2-40B4-BE49-F238E27FC236}">
                <a16:creationId xmlns:a16="http://schemas.microsoft.com/office/drawing/2014/main" id="{9A45D877-E989-487A-896F-169E6FAF9D9D}"/>
              </a:ext>
            </a:extLst>
          </p:cNvPr>
          <p:cNvPicPr>
            <a:picLocks noGrp="1" noChangeAspect="1"/>
          </p:cNvPicPr>
          <p:nvPr>
            <p:ph idx="1"/>
          </p:nvPr>
        </p:nvPicPr>
        <p:blipFill>
          <a:blip r:embed="rId2"/>
          <a:stretch>
            <a:fillRect/>
          </a:stretch>
        </p:blipFill>
        <p:spPr>
          <a:xfrm>
            <a:off x="1125781" y="1305647"/>
            <a:ext cx="6846401" cy="4578493"/>
          </a:xfrm>
          <a:prstGeom prst="rect">
            <a:avLst/>
          </a:prstGeom>
        </p:spPr>
      </p:pic>
      <p:sp>
        <p:nvSpPr>
          <p:cNvPr id="5" name="Text Placeholder 4">
            <a:extLst>
              <a:ext uri="{FF2B5EF4-FFF2-40B4-BE49-F238E27FC236}">
                <a16:creationId xmlns:a16="http://schemas.microsoft.com/office/drawing/2014/main" id="{F3B182AE-F56A-4A4A-BE85-65FC8BED9B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7983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91A19-2108-44F6-A929-F7AAC9DEF219}"/>
              </a:ext>
            </a:extLst>
          </p:cNvPr>
          <p:cNvSpPr>
            <a:spLocks noGrp="1"/>
          </p:cNvSpPr>
          <p:nvPr>
            <p:ph type="title"/>
          </p:nvPr>
        </p:nvSpPr>
        <p:spPr/>
        <p:txBody>
          <a:bodyPr/>
          <a:lstStyle/>
          <a:p>
            <a:r>
              <a:rPr lang="en-US" dirty="0"/>
              <a:t>Monitor &amp; Learn</a:t>
            </a:r>
          </a:p>
        </p:txBody>
      </p:sp>
      <p:sp>
        <p:nvSpPr>
          <p:cNvPr id="5" name="Text Placeholder 4">
            <a:extLst>
              <a:ext uri="{FF2B5EF4-FFF2-40B4-BE49-F238E27FC236}">
                <a16:creationId xmlns:a16="http://schemas.microsoft.com/office/drawing/2014/main" id="{9B2F8838-806B-462D-A00D-C75ADCEB54EB}"/>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B25EBEDF-315C-42F2-B895-3BC71D32FC33}"/>
              </a:ext>
            </a:extLst>
          </p:cNvPr>
          <p:cNvPicPr>
            <a:picLocks noChangeAspect="1"/>
          </p:cNvPicPr>
          <p:nvPr/>
        </p:nvPicPr>
        <p:blipFill>
          <a:blip r:embed="rId2"/>
          <a:stretch>
            <a:fillRect/>
          </a:stretch>
        </p:blipFill>
        <p:spPr>
          <a:xfrm>
            <a:off x="305305" y="2302952"/>
            <a:ext cx="8530222" cy="2187466"/>
          </a:xfrm>
          <a:prstGeom prst="rect">
            <a:avLst/>
          </a:prstGeom>
        </p:spPr>
      </p:pic>
    </p:spTree>
    <p:extLst>
      <p:ext uri="{BB962C8B-B14F-4D97-AF65-F5344CB8AC3E}">
        <p14:creationId xmlns:p14="http://schemas.microsoft.com/office/powerpoint/2010/main" val="3012911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A4A1-4694-4A5A-8795-82C943F8807A}"/>
              </a:ext>
            </a:extLst>
          </p:cNvPr>
          <p:cNvSpPr>
            <a:spLocks noGrp="1"/>
          </p:cNvSpPr>
          <p:nvPr>
            <p:ph type="title"/>
          </p:nvPr>
        </p:nvSpPr>
        <p:spPr/>
        <p:txBody>
          <a:bodyPr/>
          <a:lstStyle/>
          <a:p>
            <a:r>
              <a:rPr lang="en-US" dirty="0"/>
              <a:t>Self-Service Enablement: DevTest Labs</a:t>
            </a:r>
          </a:p>
        </p:txBody>
      </p:sp>
      <p:sp>
        <p:nvSpPr>
          <p:cNvPr id="9" name="Text Placeholder 8">
            <a:extLst>
              <a:ext uri="{FF2B5EF4-FFF2-40B4-BE49-F238E27FC236}">
                <a16:creationId xmlns:a16="http://schemas.microsoft.com/office/drawing/2014/main" id="{DA6ED96A-BB71-40F5-9EBE-5C1B44ED807A}"/>
              </a:ext>
            </a:extLst>
          </p:cNvPr>
          <p:cNvSpPr>
            <a:spLocks noGrp="1"/>
          </p:cNvSpPr>
          <p:nvPr>
            <p:ph type="body" sz="quarter" idx="10"/>
          </p:nvPr>
        </p:nvSpPr>
        <p:spPr/>
        <p:txBody>
          <a:bodyPr/>
          <a:lstStyle/>
          <a:p>
            <a:endParaRPr lang="en-US"/>
          </a:p>
        </p:txBody>
      </p:sp>
      <p:pic>
        <p:nvPicPr>
          <p:cNvPr id="4" name="Picture 4" descr="Choose a base">
            <a:extLst>
              <a:ext uri="{FF2B5EF4-FFF2-40B4-BE49-F238E27FC236}">
                <a16:creationId xmlns:a16="http://schemas.microsoft.com/office/drawing/2014/main" id="{2AB94830-FB8A-4785-966B-AA4E5A5FAC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714"/>
          <a:stretch/>
        </p:blipFill>
        <p:spPr bwMode="auto">
          <a:xfrm>
            <a:off x="435159" y="1892420"/>
            <a:ext cx="1748495" cy="34526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400C181-3926-4F6E-AEB7-F56701A06180}"/>
              </a:ext>
            </a:extLst>
          </p:cNvPr>
          <p:cNvGrpSpPr/>
          <p:nvPr/>
        </p:nvGrpSpPr>
        <p:grpSpPr>
          <a:xfrm>
            <a:off x="2374982" y="2296790"/>
            <a:ext cx="6319245" cy="2643941"/>
            <a:chOff x="155275" y="1217007"/>
            <a:chExt cx="9064926" cy="3792720"/>
          </a:xfrm>
        </p:grpSpPr>
        <p:pic>
          <p:nvPicPr>
            <p:cNvPr id="6" name="Picture 8" descr="My virtual machines list">
              <a:extLst>
                <a:ext uri="{FF2B5EF4-FFF2-40B4-BE49-F238E27FC236}">
                  <a16:creationId xmlns:a16="http://schemas.microsoft.com/office/drawing/2014/main" id="{ADA9FBEB-652A-4EF5-8B17-4DEBD8D7E1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42" t="10395" r="26549"/>
            <a:stretch/>
          </p:blipFill>
          <p:spPr bwMode="auto">
            <a:xfrm>
              <a:off x="155275" y="1217007"/>
              <a:ext cx="9064926" cy="3792720"/>
            </a:xfrm>
            <a:prstGeom prst="rect">
              <a:avLst/>
            </a:prstGeom>
            <a:ln w="12700">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8" descr="My virtual machines list">
              <a:extLst>
                <a:ext uri="{FF2B5EF4-FFF2-40B4-BE49-F238E27FC236}">
                  <a16:creationId xmlns:a16="http://schemas.microsoft.com/office/drawing/2014/main" id="{695B45EE-95F0-40C7-91FC-67F9170F08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28" t="10395" r="26549"/>
            <a:stretch/>
          </p:blipFill>
          <p:spPr bwMode="auto">
            <a:xfrm>
              <a:off x="2495550" y="1217007"/>
              <a:ext cx="4733926" cy="3792720"/>
            </a:xfrm>
            <a:prstGeom prst="rect">
              <a:avLst/>
            </a:prstGeom>
            <a:noFill/>
            <a:ln w="12700">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22023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A702A0-B3F1-4B08-AE38-06C08557064D}"/>
              </a:ext>
            </a:extLst>
          </p:cNvPr>
          <p:cNvSpPr/>
          <p:nvPr/>
        </p:nvSpPr>
        <p:spPr bwMode="auto">
          <a:xfrm>
            <a:off x="0" y="982133"/>
            <a:ext cx="9144000" cy="5308600"/>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a:extLst>
              <a:ext uri="{FF2B5EF4-FFF2-40B4-BE49-F238E27FC236}">
                <a16:creationId xmlns:a16="http://schemas.microsoft.com/office/drawing/2014/main" id="{5406C936-B8A4-40BC-AFD3-66E8E8B13D67}"/>
              </a:ext>
            </a:extLst>
          </p:cNvPr>
          <p:cNvSpPr>
            <a:spLocks noGrp="1"/>
          </p:cNvSpPr>
          <p:nvPr>
            <p:ph type="title"/>
          </p:nvPr>
        </p:nvSpPr>
        <p:spPr/>
        <p:txBody>
          <a:bodyPr/>
          <a:lstStyle/>
          <a:p>
            <a:r>
              <a:rPr lang="en-US" dirty="0" err="1">
                <a:solidFill>
                  <a:schemeClr val="bg1"/>
                </a:solidFill>
              </a:rPr>
              <a:t>DevSecOps</a:t>
            </a:r>
            <a:r>
              <a:rPr lang="en-US" dirty="0">
                <a:solidFill>
                  <a:schemeClr val="bg1"/>
                </a:solidFill>
              </a:rPr>
              <a:t>: Security embedded in DevOps</a:t>
            </a:r>
          </a:p>
        </p:txBody>
      </p:sp>
      <p:sp>
        <p:nvSpPr>
          <p:cNvPr id="11" name="Text Placeholder 10">
            <a:extLst>
              <a:ext uri="{FF2B5EF4-FFF2-40B4-BE49-F238E27FC236}">
                <a16:creationId xmlns:a16="http://schemas.microsoft.com/office/drawing/2014/main" id="{0F775315-ED22-4273-A8A2-75E956D2595D}"/>
              </a:ext>
            </a:extLst>
          </p:cNvPr>
          <p:cNvSpPr>
            <a:spLocks noGrp="1"/>
          </p:cNvSpPr>
          <p:nvPr>
            <p:ph type="body" sz="quarter" idx="10"/>
          </p:nvPr>
        </p:nvSpPr>
        <p:spPr/>
        <p:txBody>
          <a:bodyPr/>
          <a:lstStyle/>
          <a:p>
            <a:endParaRPr lang="en-US"/>
          </a:p>
        </p:txBody>
      </p:sp>
      <p:pic>
        <p:nvPicPr>
          <p:cNvPr id="7" name="Picture 6" descr="A person standing on a sidewalk&#10;&#10;Description generated with very high confidence">
            <a:extLst>
              <a:ext uri="{FF2B5EF4-FFF2-40B4-BE49-F238E27FC236}">
                <a16:creationId xmlns:a16="http://schemas.microsoft.com/office/drawing/2014/main" id="{4FF570D1-BBD8-478E-9EE6-312AEF91B0E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812" y="1762407"/>
            <a:ext cx="2613972" cy="4235060"/>
          </a:xfrm>
          <a:prstGeom prst="rect">
            <a:avLst/>
          </a:prstGeom>
        </p:spPr>
      </p:pic>
      <p:sp>
        <p:nvSpPr>
          <p:cNvPr id="8" name="TextBox 7">
            <a:extLst>
              <a:ext uri="{FF2B5EF4-FFF2-40B4-BE49-F238E27FC236}">
                <a16:creationId xmlns:a16="http://schemas.microsoft.com/office/drawing/2014/main" id="{58E8D982-6207-42A6-B829-DC6299D7F14D}"/>
              </a:ext>
            </a:extLst>
          </p:cNvPr>
          <p:cNvSpPr txBox="1"/>
          <p:nvPr/>
        </p:nvSpPr>
        <p:spPr>
          <a:xfrm flipH="1">
            <a:off x="-46657" y="4903222"/>
            <a:ext cx="800190" cy="725469"/>
          </a:xfrm>
          <a:prstGeom prst="rect">
            <a:avLst/>
          </a:prstGeom>
          <a:noFill/>
        </p:spPr>
        <p:txBody>
          <a:bodyPr wrap="square" lIns="134311" tIns="107449" rIns="134311" bIns="107449" rtlCol="0">
            <a:spAutoFit/>
          </a:bodyPr>
          <a:lstStyle/>
          <a:p>
            <a:pPr defTabSz="685091"/>
            <a:r>
              <a:rPr lang="en-US" sz="661" dirty="0">
                <a:solidFill>
                  <a:srgbClr val="353535"/>
                </a:solidFill>
                <a:latin typeface="Segoe UI Semilight"/>
                <a:hlinkClick r:id="rId4" tooltip="http://en.wikipedia.org/wiki/File:CISCO_Security_Istana_01.jpg"/>
              </a:rPr>
              <a:t>This Photo</a:t>
            </a:r>
            <a:r>
              <a:rPr lang="en-US" sz="661" dirty="0">
                <a:solidFill>
                  <a:srgbClr val="353535"/>
                </a:solidFill>
                <a:latin typeface="Segoe UI Semilight"/>
              </a:rPr>
              <a:t> by Unknown Author is licensed under </a:t>
            </a:r>
            <a:r>
              <a:rPr lang="en-US" sz="661" dirty="0">
                <a:solidFill>
                  <a:srgbClr val="353535"/>
                </a:solidFill>
                <a:latin typeface="Segoe UI Semilight"/>
                <a:hlinkClick r:id="rId5" tooltip="https://creativecommons.org/licenses/by-sa/3.0/"/>
              </a:rPr>
              <a:t>CC BY-SA</a:t>
            </a:r>
            <a:endParaRPr lang="en-US" sz="661" dirty="0">
              <a:solidFill>
                <a:srgbClr val="353535"/>
              </a:solidFill>
              <a:latin typeface="Segoe UI Semilight"/>
            </a:endParaRPr>
          </a:p>
        </p:txBody>
      </p:sp>
      <p:sp>
        <p:nvSpPr>
          <p:cNvPr id="9" name="TextBox 8">
            <a:extLst>
              <a:ext uri="{FF2B5EF4-FFF2-40B4-BE49-F238E27FC236}">
                <a16:creationId xmlns:a16="http://schemas.microsoft.com/office/drawing/2014/main" id="{8E2BB111-71B1-4E72-B7F4-D4D50EDE5E2F}"/>
              </a:ext>
            </a:extLst>
          </p:cNvPr>
          <p:cNvSpPr txBox="1"/>
          <p:nvPr/>
        </p:nvSpPr>
        <p:spPr>
          <a:xfrm>
            <a:off x="2886037" y="5601748"/>
            <a:ext cx="3145430" cy="517592"/>
          </a:xfrm>
          <a:prstGeom prst="rect">
            <a:avLst/>
          </a:prstGeom>
          <a:noFill/>
        </p:spPr>
        <p:txBody>
          <a:bodyPr wrap="none" lIns="134311" tIns="107449" rIns="134311" bIns="107449" rtlCol="0">
            <a:spAutoFit/>
          </a:bodyPr>
          <a:lstStyle/>
          <a:p>
            <a:pPr defTabSz="685091">
              <a:lnSpc>
                <a:spcPct val="90000"/>
              </a:lnSpc>
              <a:spcAft>
                <a:spcPts val="440"/>
              </a:spcAft>
            </a:pPr>
            <a:r>
              <a:rPr lang="en-US" sz="900" dirty="0">
                <a:solidFill>
                  <a:schemeClr val="bg1"/>
                </a:solidFill>
                <a:latin typeface="Segoe UI Semilight"/>
              </a:rPr>
              <a:t>* - A commercial brand covering related security products</a:t>
            </a:r>
          </a:p>
          <a:p>
            <a:pPr defTabSz="685091">
              <a:lnSpc>
                <a:spcPct val="90000"/>
              </a:lnSpc>
              <a:spcAft>
                <a:spcPts val="440"/>
              </a:spcAft>
            </a:pPr>
            <a:r>
              <a:rPr lang="en-US" sz="900" dirty="0">
                <a:solidFill>
                  <a:schemeClr val="bg1"/>
                </a:solidFill>
                <a:latin typeface="Segoe UI Semilight"/>
              </a:rPr>
              <a:t>** - A company selling a security products</a:t>
            </a:r>
          </a:p>
        </p:txBody>
      </p:sp>
      <p:sp>
        <p:nvSpPr>
          <p:cNvPr id="10" name="Text Placeholder 2">
            <a:extLst>
              <a:ext uri="{FF2B5EF4-FFF2-40B4-BE49-F238E27FC236}">
                <a16:creationId xmlns:a16="http://schemas.microsoft.com/office/drawing/2014/main" id="{69ABA77B-2426-4740-B5EF-F48F604CB6B2}"/>
              </a:ext>
            </a:extLst>
          </p:cNvPr>
          <p:cNvSpPr txBox="1">
            <a:spLocks/>
          </p:cNvSpPr>
          <p:nvPr/>
        </p:nvSpPr>
        <p:spPr bwMode="auto">
          <a:xfrm>
            <a:off x="2671441" y="1394477"/>
            <a:ext cx="6427550" cy="4234214"/>
          </a:xfrm>
          <a:prstGeom prst="rect">
            <a:avLst/>
          </a:prstGeom>
          <a:noFill/>
          <a:ln w="9525">
            <a:noFill/>
            <a:miter lim="800000"/>
            <a:headEnd/>
            <a:tailEnd/>
          </a:ln>
        </p:spPr>
        <p:txBody>
          <a:bodyPr vert="horz" wrap="square" lIns="0" tIns="0" rIns="0" bIns="0" numCol="2"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Font typeface="Arial" pitchFamily="34" charset="0"/>
              <a:buNone/>
            </a:pPr>
            <a:r>
              <a:rPr lang="en-US" sz="2350" b="0" i="1" kern="0" dirty="0">
                <a:solidFill>
                  <a:schemeClr val="bg1"/>
                </a:solidFill>
              </a:rPr>
              <a:t>OSS Vulnerabilities</a:t>
            </a:r>
          </a:p>
          <a:p>
            <a:r>
              <a:rPr lang="en-US" sz="2350" b="0" kern="0" dirty="0" err="1">
                <a:solidFill>
                  <a:schemeClr val="bg1"/>
                </a:solidFill>
              </a:rPr>
              <a:t>WhiteSource</a:t>
            </a:r>
            <a:r>
              <a:rPr lang="en-US" sz="2350" b="0" kern="0" dirty="0">
                <a:solidFill>
                  <a:schemeClr val="bg1"/>
                </a:solidFill>
              </a:rPr>
              <a:t>**</a:t>
            </a:r>
            <a:br>
              <a:rPr lang="en-US" sz="2350" b="0" kern="0" dirty="0">
                <a:solidFill>
                  <a:schemeClr val="bg1"/>
                </a:solidFill>
              </a:rPr>
            </a:br>
            <a:endParaRPr lang="en-US" sz="2350" b="0" kern="0" dirty="0">
              <a:solidFill>
                <a:schemeClr val="bg1"/>
              </a:solidFill>
            </a:endParaRPr>
          </a:p>
          <a:p>
            <a:pPr marL="0" indent="0">
              <a:buFont typeface="Arial" pitchFamily="34" charset="0"/>
              <a:buNone/>
            </a:pPr>
            <a:r>
              <a:rPr lang="en-US" sz="2350" b="0" i="1" kern="0" dirty="0">
                <a:solidFill>
                  <a:schemeClr val="bg1"/>
                </a:solidFill>
              </a:rPr>
              <a:t>Container Security</a:t>
            </a:r>
          </a:p>
          <a:p>
            <a:r>
              <a:rPr lang="en-US" sz="2350" b="0" kern="0" dirty="0">
                <a:solidFill>
                  <a:schemeClr val="bg1"/>
                </a:solidFill>
              </a:rPr>
              <a:t>Aqua**</a:t>
            </a:r>
            <a:br>
              <a:rPr lang="en-US" sz="2350" b="0" kern="0" dirty="0">
                <a:solidFill>
                  <a:schemeClr val="bg1"/>
                </a:solidFill>
              </a:rPr>
            </a:br>
            <a:endParaRPr lang="en-US" sz="2350" b="0" kern="0" dirty="0">
              <a:solidFill>
                <a:schemeClr val="bg1"/>
              </a:solidFill>
            </a:endParaRPr>
          </a:p>
          <a:p>
            <a:pPr marL="0" indent="0">
              <a:buFont typeface="Arial" pitchFamily="34" charset="0"/>
              <a:buNone/>
            </a:pPr>
            <a:r>
              <a:rPr lang="en-US" sz="2350" b="0" i="1" kern="0" dirty="0">
                <a:solidFill>
                  <a:schemeClr val="bg1"/>
                </a:solidFill>
              </a:rPr>
              <a:t>Static Analysis Security Testing (SAST)</a:t>
            </a:r>
          </a:p>
          <a:p>
            <a:r>
              <a:rPr lang="en-US" sz="2350" b="0" kern="0" dirty="0">
                <a:solidFill>
                  <a:schemeClr val="bg1"/>
                </a:solidFill>
              </a:rPr>
              <a:t>OWASP</a:t>
            </a:r>
          </a:p>
          <a:p>
            <a:r>
              <a:rPr lang="en-US" sz="2350" b="0" kern="0" dirty="0" err="1">
                <a:solidFill>
                  <a:schemeClr val="bg1"/>
                </a:solidFill>
              </a:rPr>
              <a:t>SonarQube</a:t>
            </a:r>
            <a:endParaRPr lang="en-US" sz="2350" b="0" kern="0" dirty="0">
              <a:solidFill>
                <a:schemeClr val="bg1"/>
              </a:solidFill>
            </a:endParaRPr>
          </a:p>
          <a:p>
            <a:r>
              <a:rPr lang="en-US" sz="2350" b="0" kern="0" dirty="0" err="1">
                <a:solidFill>
                  <a:schemeClr val="bg1"/>
                </a:solidFill>
              </a:rPr>
              <a:t>AttackFlow</a:t>
            </a:r>
            <a:endParaRPr lang="en-US" sz="2350" b="0" kern="0" dirty="0">
              <a:solidFill>
                <a:schemeClr val="bg1"/>
              </a:solidFill>
            </a:endParaRPr>
          </a:p>
          <a:p>
            <a:r>
              <a:rPr lang="en-US" sz="2350" b="0" kern="0" dirty="0">
                <a:solidFill>
                  <a:schemeClr val="bg1"/>
                </a:solidFill>
              </a:rPr>
              <a:t>Brakeman</a:t>
            </a:r>
          </a:p>
          <a:p>
            <a:r>
              <a:rPr lang="en-US" sz="2350" b="0" kern="0" dirty="0" err="1">
                <a:solidFill>
                  <a:schemeClr val="bg1"/>
                </a:solidFill>
              </a:rPr>
              <a:t>CPPCheck</a:t>
            </a:r>
            <a:endParaRPr lang="en-US" sz="2350" b="0" kern="0" dirty="0">
              <a:solidFill>
                <a:schemeClr val="bg1"/>
              </a:solidFill>
            </a:endParaRPr>
          </a:p>
          <a:p>
            <a:r>
              <a:rPr lang="en-US" sz="2350" b="0" kern="0" dirty="0">
                <a:solidFill>
                  <a:schemeClr val="bg1"/>
                </a:solidFill>
              </a:rPr>
              <a:t>LAPSE</a:t>
            </a:r>
          </a:p>
          <a:p>
            <a:r>
              <a:rPr lang="en-US" sz="2350" b="0" kern="0" dirty="0">
                <a:solidFill>
                  <a:schemeClr val="bg1"/>
                </a:solidFill>
              </a:rPr>
              <a:t>.NET Security Guard</a:t>
            </a:r>
          </a:p>
          <a:p>
            <a:r>
              <a:rPr lang="en-US" sz="2350" b="0" kern="0" dirty="0" err="1">
                <a:solidFill>
                  <a:schemeClr val="bg1"/>
                </a:solidFill>
              </a:rPr>
              <a:t>Coverity</a:t>
            </a:r>
            <a:r>
              <a:rPr lang="en-US" sz="2350" b="0" kern="0" dirty="0">
                <a:solidFill>
                  <a:schemeClr val="bg1"/>
                </a:solidFill>
              </a:rPr>
              <a:t>*</a:t>
            </a:r>
          </a:p>
          <a:p>
            <a:r>
              <a:rPr lang="en-US" sz="2350" b="0" kern="0" dirty="0" err="1">
                <a:solidFill>
                  <a:schemeClr val="bg1"/>
                </a:solidFill>
              </a:rPr>
              <a:t>Parasoft</a:t>
            </a:r>
            <a:r>
              <a:rPr lang="en-US" sz="2350" b="0" kern="0" dirty="0">
                <a:solidFill>
                  <a:schemeClr val="bg1"/>
                </a:solidFill>
              </a:rPr>
              <a:t>**</a:t>
            </a:r>
          </a:p>
          <a:p>
            <a:r>
              <a:rPr lang="en-US" sz="2350" b="0" kern="0" dirty="0" err="1">
                <a:solidFill>
                  <a:schemeClr val="bg1"/>
                </a:solidFill>
              </a:rPr>
              <a:t>VeraCode</a:t>
            </a:r>
            <a:r>
              <a:rPr lang="en-US" sz="2350" b="0" kern="0" dirty="0">
                <a:solidFill>
                  <a:schemeClr val="bg1"/>
                </a:solidFill>
              </a:rPr>
              <a:t>**</a:t>
            </a:r>
          </a:p>
          <a:p>
            <a:r>
              <a:rPr lang="en-US" sz="2350" b="0" kern="0" dirty="0">
                <a:solidFill>
                  <a:schemeClr val="bg1"/>
                </a:solidFill>
              </a:rPr>
              <a:t>Fortify*</a:t>
            </a:r>
          </a:p>
          <a:p>
            <a:r>
              <a:rPr lang="en-US" sz="2350" b="0" kern="0" dirty="0" err="1">
                <a:solidFill>
                  <a:schemeClr val="bg1"/>
                </a:solidFill>
              </a:rPr>
              <a:t>Checkmarx</a:t>
            </a:r>
            <a:r>
              <a:rPr lang="en-US" sz="2350" b="0" kern="0" dirty="0">
                <a:solidFill>
                  <a:schemeClr val="bg1"/>
                </a:solidFill>
              </a:rPr>
              <a:t>**</a:t>
            </a:r>
          </a:p>
        </p:txBody>
      </p:sp>
    </p:spTree>
    <p:extLst>
      <p:ext uri="{BB962C8B-B14F-4D97-AF65-F5344CB8AC3E}">
        <p14:creationId xmlns:p14="http://schemas.microsoft.com/office/powerpoint/2010/main" val="3074591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4107D4-305D-4D56-9F37-E909531FC094}"/>
              </a:ext>
            </a:extLst>
          </p:cNvPr>
          <p:cNvPicPr>
            <a:picLocks noChangeAspect="1"/>
          </p:cNvPicPr>
          <p:nvPr/>
        </p:nvPicPr>
        <p:blipFill>
          <a:blip r:embed="rId3"/>
          <a:stretch>
            <a:fillRect/>
          </a:stretch>
        </p:blipFill>
        <p:spPr>
          <a:xfrm>
            <a:off x="61340" y="860533"/>
            <a:ext cx="9021321" cy="5136935"/>
          </a:xfrm>
          <a:prstGeom prst="rect">
            <a:avLst/>
          </a:prstGeom>
        </p:spPr>
      </p:pic>
      <p:sp>
        <p:nvSpPr>
          <p:cNvPr id="2" name="Text Placeholder 1">
            <a:extLst>
              <a:ext uri="{FF2B5EF4-FFF2-40B4-BE49-F238E27FC236}">
                <a16:creationId xmlns:a16="http://schemas.microsoft.com/office/drawing/2014/main" id="{753D254B-2ED5-47E3-AE0C-1FA3437F430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90466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of Security in DevOps </a:t>
            </a:r>
            <a:r>
              <a:rPr lang="en-US" sz="2100" dirty="0"/>
              <a:t>aka DevSecOps</a:t>
            </a:r>
            <a:endParaRPr lang="en-US" dirty="0"/>
          </a:p>
        </p:txBody>
      </p:sp>
      <p:sp>
        <p:nvSpPr>
          <p:cNvPr id="19" name="Text Placeholder 18">
            <a:extLst>
              <a:ext uri="{FF2B5EF4-FFF2-40B4-BE49-F238E27FC236}">
                <a16:creationId xmlns:a16="http://schemas.microsoft.com/office/drawing/2014/main" id="{3FE44200-FF0D-461C-A005-F79020D9FC68}"/>
              </a:ext>
            </a:extLst>
          </p:cNvPr>
          <p:cNvSpPr>
            <a:spLocks noGrp="1"/>
          </p:cNvSpPr>
          <p:nvPr>
            <p:ph type="body" sz="quarter" idx="10"/>
          </p:nvPr>
        </p:nvSpPr>
        <p:spPr/>
        <p:txBody>
          <a:bodyPr/>
          <a:lstStyle/>
          <a:p>
            <a:endParaRPr lang="en-US"/>
          </a:p>
        </p:txBody>
      </p:sp>
      <p:sp>
        <p:nvSpPr>
          <p:cNvPr id="3" name="Rectangle 2"/>
          <p:cNvSpPr/>
          <p:nvPr/>
        </p:nvSpPr>
        <p:spPr>
          <a:xfrm>
            <a:off x="318999" y="1084745"/>
            <a:ext cx="8457000" cy="553998"/>
          </a:xfrm>
          <a:prstGeom prst="rect">
            <a:avLst/>
          </a:prstGeom>
        </p:spPr>
        <p:txBody>
          <a:bodyPr wrap="square" lIns="0" tIns="0" rIns="0" bIns="0">
            <a:spAutoFit/>
          </a:bodyPr>
          <a:lstStyle/>
          <a:p>
            <a:r>
              <a:rPr lang="en-US" dirty="0">
                <a:latin typeface="+mj-lt"/>
              </a:rPr>
              <a:t>Incorporate security necessities into every aspect of the business; enable others to automate compliance</a:t>
            </a:r>
          </a:p>
        </p:txBody>
      </p:sp>
      <p:grpSp>
        <p:nvGrpSpPr>
          <p:cNvPr id="70" name="Group 69">
            <a:extLst>
              <a:ext uri="{FF2B5EF4-FFF2-40B4-BE49-F238E27FC236}">
                <a16:creationId xmlns:a16="http://schemas.microsoft.com/office/drawing/2014/main" id="{5C3F3CA7-40DE-4D04-A80F-7DC5F26B2EAC}"/>
              </a:ext>
            </a:extLst>
          </p:cNvPr>
          <p:cNvGrpSpPr/>
          <p:nvPr/>
        </p:nvGrpSpPr>
        <p:grpSpPr>
          <a:xfrm>
            <a:off x="147572" y="1740411"/>
            <a:ext cx="4961323" cy="3962069"/>
            <a:chOff x="457200" y="2125663"/>
            <a:chExt cx="5478887" cy="4389437"/>
          </a:xfrm>
        </p:grpSpPr>
        <p:grpSp>
          <p:nvGrpSpPr>
            <p:cNvPr id="71" name="Group 70">
              <a:extLst>
                <a:ext uri="{FF2B5EF4-FFF2-40B4-BE49-F238E27FC236}">
                  <a16:creationId xmlns:a16="http://schemas.microsoft.com/office/drawing/2014/main" id="{9786E613-8607-4D00-B6BE-8B14299D3CF2}"/>
                </a:ext>
              </a:extLst>
            </p:cNvPr>
            <p:cNvGrpSpPr/>
            <p:nvPr/>
          </p:nvGrpSpPr>
          <p:grpSpPr>
            <a:xfrm>
              <a:off x="756485" y="2437957"/>
              <a:ext cx="4917175" cy="3769788"/>
              <a:chOff x="386471" y="2361235"/>
              <a:chExt cx="5614086" cy="4289918"/>
            </a:xfrm>
          </p:grpSpPr>
          <p:sp>
            <p:nvSpPr>
              <p:cNvPr id="73" name="Freeform: Shape 72">
                <a:extLst>
                  <a:ext uri="{FF2B5EF4-FFF2-40B4-BE49-F238E27FC236}">
                    <a16:creationId xmlns:a16="http://schemas.microsoft.com/office/drawing/2014/main" id="{FA6397C6-0C1B-4044-87EA-41790F4BAF27}"/>
                  </a:ext>
                </a:extLst>
              </p:cNvPr>
              <p:cNvSpPr/>
              <p:nvPr/>
            </p:nvSpPr>
            <p:spPr bwMode="auto">
              <a:xfrm>
                <a:off x="2212987" y="2361235"/>
                <a:ext cx="2916158" cy="2622569"/>
              </a:xfrm>
              <a:custGeom>
                <a:avLst/>
                <a:gdLst>
                  <a:gd name="connsiteX0" fmla="*/ 1608881 w 3207256"/>
                  <a:gd name="connsiteY0" fmla="*/ 0 h 2884360"/>
                  <a:gd name="connsiteX1" fmla="*/ 3185075 w 3207256"/>
                  <a:gd name="connsiteY1" fmla="*/ 1284636 h 2884360"/>
                  <a:gd name="connsiteX2" fmla="*/ 3207256 w 3207256"/>
                  <a:gd name="connsiteY2" fmla="*/ 1429970 h 2884360"/>
                  <a:gd name="connsiteX3" fmla="*/ 3201669 w 3207256"/>
                  <a:gd name="connsiteY3" fmla="*/ 1426576 h 2884360"/>
                  <a:gd name="connsiteX4" fmla="*/ 2370620 w 3207256"/>
                  <a:gd name="connsiteY4" fmla="*/ 1216146 h 2884360"/>
                  <a:gd name="connsiteX5" fmla="*/ 636136 w 3207256"/>
                  <a:gd name="connsiteY5" fmla="*/ 2781371 h 2884360"/>
                  <a:gd name="connsiteX6" fmla="*/ 630935 w 3207256"/>
                  <a:gd name="connsiteY6" fmla="*/ 2884360 h 2884360"/>
                  <a:gd name="connsiteX7" fmla="*/ 585484 w 3207256"/>
                  <a:gd name="connsiteY7" fmla="*/ 2850372 h 2884360"/>
                  <a:gd name="connsiteX8" fmla="*/ 0 w 3207256"/>
                  <a:gd name="connsiteY8" fmla="*/ 1608881 h 2884360"/>
                  <a:gd name="connsiteX9" fmla="*/ 1608881 w 3207256"/>
                  <a:gd name="connsiteY9" fmla="*/ 0 h 288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7256" h="2884360">
                    <a:moveTo>
                      <a:pt x="1608881" y="0"/>
                    </a:moveTo>
                    <a:cubicBezTo>
                      <a:pt x="2386371" y="0"/>
                      <a:pt x="3035053" y="551496"/>
                      <a:pt x="3185075" y="1284636"/>
                    </a:cubicBezTo>
                    <a:lnTo>
                      <a:pt x="3207256" y="1429970"/>
                    </a:lnTo>
                    <a:lnTo>
                      <a:pt x="3201669" y="1426576"/>
                    </a:lnTo>
                    <a:cubicBezTo>
                      <a:pt x="2954629" y="1292375"/>
                      <a:pt x="2671527" y="1216146"/>
                      <a:pt x="2370620" y="1216146"/>
                    </a:cubicBezTo>
                    <a:cubicBezTo>
                      <a:pt x="1467901" y="1216146"/>
                      <a:pt x="725420" y="1902207"/>
                      <a:pt x="636136" y="2781371"/>
                    </a:cubicBezTo>
                    <a:lnTo>
                      <a:pt x="630935" y="2884360"/>
                    </a:lnTo>
                    <a:lnTo>
                      <a:pt x="585484" y="2850372"/>
                    </a:lnTo>
                    <a:cubicBezTo>
                      <a:pt x="227914" y="2555279"/>
                      <a:pt x="0" y="2108696"/>
                      <a:pt x="0" y="1608881"/>
                    </a:cubicBezTo>
                    <a:cubicBezTo>
                      <a:pt x="0" y="720321"/>
                      <a:pt x="720321" y="0"/>
                      <a:pt x="1608881"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D75E174B-3DF6-417C-87F4-A044A200A17B}"/>
                  </a:ext>
                </a:extLst>
              </p:cNvPr>
              <p:cNvSpPr/>
              <p:nvPr/>
            </p:nvSpPr>
            <p:spPr bwMode="auto">
              <a:xfrm>
                <a:off x="3677437" y="3589389"/>
                <a:ext cx="2153863" cy="2925710"/>
              </a:xfrm>
              <a:custGeom>
                <a:avLst/>
                <a:gdLst>
                  <a:gd name="connsiteX0" fmla="*/ 759986 w 2368867"/>
                  <a:gd name="connsiteY0" fmla="*/ 0 h 3217762"/>
                  <a:gd name="connsiteX1" fmla="*/ 2368867 w 2368867"/>
                  <a:gd name="connsiteY1" fmla="*/ 1608881 h 3217762"/>
                  <a:gd name="connsiteX2" fmla="*/ 759986 w 2368867"/>
                  <a:gd name="connsiteY2" fmla="*/ 3217762 h 3217762"/>
                  <a:gd name="connsiteX3" fmla="*/ 133737 w 2368867"/>
                  <a:gd name="connsiteY3" fmla="*/ 3091328 h 3217762"/>
                  <a:gd name="connsiteX4" fmla="*/ 0 w 2368867"/>
                  <a:gd name="connsiteY4" fmla="*/ 3026904 h 3217762"/>
                  <a:gd name="connsiteX5" fmla="*/ 97172 w 2368867"/>
                  <a:gd name="connsiteY5" fmla="*/ 2954240 h 3217762"/>
                  <a:gd name="connsiteX6" fmla="*/ 731639 w 2368867"/>
                  <a:gd name="connsiteY6" fmla="*/ 1608881 h 3217762"/>
                  <a:gd name="connsiteX7" fmla="*/ 97172 w 2368867"/>
                  <a:gd name="connsiteY7" fmla="*/ 263523 h 3217762"/>
                  <a:gd name="connsiteX8" fmla="*/ 0 w 2368867"/>
                  <a:gd name="connsiteY8" fmla="*/ 190859 h 3217762"/>
                  <a:gd name="connsiteX9" fmla="*/ 133737 w 2368867"/>
                  <a:gd name="connsiteY9" fmla="*/ 126434 h 3217762"/>
                  <a:gd name="connsiteX10" fmla="*/ 759986 w 2368867"/>
                  <a:gd name="connsiteY10" fmla="*/ 0 h 321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867" h="3217762">
                    <a:moveTo>
                      <a:pt x="759986" y="0"/>
                    </a:moveTo>
                    <a:cubicBezTo>
                      <a:pt x="1648546" y="0"/>
                      <a:pt x="2368867" y="720321"/>
                      <a:pt x="2368867" y="1608881"/>
                    </a:cubicBezTo>
                    <a:cubicBezTo>
                      <a:pt x="2368867" y="2497441"/>
                      <a:pt x="1648546" y="3217762"/>
                      <a:pt x="759986" y="3217762"/>
                    </a:cubicBezTo>
                    <a:cubicBezTo>
                      <a:pt x="537846" y="3217762"/>
                      <a:pt x="326221" y="3172742"/>
                      <a:pt x="133737" y="3091328"/>
                    </a:cubicBezTo>
                    <a:lnTo>
                      <a:pt x="0" y="3026904"/>
                    </a:lnTo>
                    <a:lnTo>
                      <a:pt x="97172" y="2954240"/>
                    </a:lnTo>
                    <a:cubicBezTo>
                      <a:pt x="484657" y="2634459"/>
                      <a:pt x="731639" y="2150513"/>
                      <a:pt x="731639" y="1608881"/>
                    </a:cubicBezTo>
                    <a:cubicBezTo>
                      <a:pt x="731639" y="1067249"/>
                      <a:pt x="484657" y="583304"/>
                      <a:pt x="97172" y="263523"/>
                    </a:cubicBezTo>
                    <a:lnTo>
                      <a:pt x="0" y="190859"/>
                    </a:lnTo>
                    <a:lnTo>
                      <a:pt x="133737" y="126434"/>
                    </a:lnTo>
                    <a:cubicBezTo>
                      <a:pt x="326221" y="45020"/>
                      <a:pt x="537846" y="0"/>
                      <a:pt x="759986"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BF73F962-C5F7-419F-B6C5-0BC610A45D95}"/>
                  </a:ext>
                </a:extLst>
              </p:cNvPr>
              <p:cNvSpPr/>
              <p:nvPr/>
            </p:nvSpPr>
            <p:spPr bwMode="auto">
              <a:xfrm>
                <a:off x="1294573" y="3749462"/>
                <a:ext cx="2900007" cy="2765638"/>
              </a:xfrm>
              <a:custGeom>
                <a:avLst/>
                <a:gdLst>
                  <a:gd name="connsiteX0" fmla="*/ 879634 w 3189493"/>
                  <a:gd name="connsiteY0" fmla="*/ 0 h 3041711"/>
                  <a:gd name="connsiteX1" fmla="*/ 875489 w 3189493"/>
                  <a:gd name="connsiteY1" fmla="*/ 82079 h 3041711"/>
                  <a:gd name="connsiteX2" fmla="*/ 2618975 w 3189493"/>
                  <a:gd name="connsiteY2" fmla="*/ 1825565 h 3041711"/>
                  <a:gd name="connsiteX3" fmla="*/ 3137435 w 3189493"/>
                  <a:gd name="connsiteY3" fmla="*/ 1747181 h 3041711"/>
                  <a:gd name="connsiteX4" fmla="*/ 3189493 w 3189493"/>
                  <a:gd name="connsiteY4" fmla="*/ 1728128 h 3041711"/>
                  <a:gd name="connsiteX5" fmla="*/ 3185075 w 3189493"/>
                  <a:gd name="connsiteY5" fmla="*/ 1757076 h 3041711"/>
                  <a:gd name="connsiteX6" fmla="*/ 1608881 w 3189493"/>
                  <a:gd name="connsiteY6" fmla="*/ 3041711 h 3041711"/>
                  <a:gd name="connsiteX7" fmla="*/ 0 w 3189493"/>
                  <a:gd name="connsiteY7" fmla="*/ 1432830 h 3041711"/>
                  <a:gd name="connsiteX8" fmla="*/ 841993 w 3189493"/>
                  <a:gd name="connsiteY8" fmla="*/ 18133 h 30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9493" h="3041711">
                    <a:moveTo>
                      <a:pt x="879634" y="0"/>
                    </a:moveTo>
                    <a:lnTo>
                      <a:pt x="875489" y="82079"/>
                    </a:lnTo>
                    <a:cubicBezTo>
                      <a:pt x="875489" y="1044980"/>
                      <a:pt x="1656074" y="1825565"/>
                      <a:pt x="2618975" y="1825565"/>
                    </a:cubicBezTo>
                    <a:cubicBezTo>
                      <a:pt x="2799519" y="1825565"/>
                      <a:pt x="2973653" y="1798123"/>
                      <a:pt x="3137435" y="1747181"/>
                    </a:cubicBezTo>
                    <a:lnTo>
                      <a:pt x="3189493" y="1728128"/>
                    </a:lnTo>
                    <a:lnTo>
                      <a:pt x="3185075" y="1757076"/>
                    </a:lnTo>
                    <a:cubicBezTo>
                      <a:pt x="3035053" y="2490215"/>
                      <a:pt x="2386371" y="3041711"/>
                      <a:pt x="1608881" y="3041711"/>
                    </a:cubicBezTo>
                    <a:cubicBezTo>
                      <a:pt x="720321" y="3041711"/>
                      <a:pt x="0" y="2321390"/>
                      <a:pt x="0" y="1432830"/>
                    </a:cubicBezTo>
                    <a:cubicBezTo>
                      <a:pt x="0" y="821945"/>
                      <a:pt x="340465" y="290580"/>
                      <a:pt x="841993" y="18133"/>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9" name="TextBox 78">
                <a:extLst>
                  <a:ext uri="{FF2B5EF4-FFF2-40B4-BE49-F238E27FC236}">
                    <a16:creationId xmlns:a16="http://schemas.microsoft.com/office/drawing/2014/main" id="{7496420B-CF98-4B7A-8F88-79F490E001C1}"/>
                  </a:ext>
                </a:extLst>
              </p:cNvPr>
              <p:cNvSpPr txBox="1"/>
              <p:nvPr/>
            </p:nvSpPr>
            <p:spPr>
              <a:xfrm>
                <a:off x="2922609" y="4271446"/>
                <a:ext cx="1240954" cy="737992"/>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algn="ctr" defTabSz="914400" eaLnBrk="1" fontAlgn="auto" latinLnBrk="0" hangingPunct="1">
                  <a:lnSpc>
                    <a:spcPct val="100000"/>
                  </a:lnSpc>
                  <a:spcBef>
                    <a:spcPts val="200"/>
                  </a:spcBef>
                  <a:spcAft>
                    <a:spcPts val="0"/>
                  </a:spcAft>
                  <a:buClrTx/>
                  <a:buSzTx/>
                  <a:buFontTx/>
                  <a:buNone/>
                  <a:tabLst/>
                  <a:defRPr/>
                </a:pPr>
                <a:r>
                  <a:rPr kumimoji="0" lang="en-US" sz="2400" b="0" i="0" u="none" strike="noStrike" kern="0" cap="none" spc="0" normalizeH="0" baseline="0" noProof="0" dirty="0">
                    <a:ln>
                      <a:noFill/>
                    </a:ln>
                    <a:solidFill>
                      <a:srgbClr val="44546A"/>
                    </a:solidFill>
                    <a:effectLst/>
                    <a:uLnTx/>
                    <a:uFillTx/>
                    <a:latin typeface="Calibri" panose="020F0502020204030204"/>
                    <a:cs typeface="Segoe UI Semibold" panose="020B0702040204020203" pitchFamily="34" charset="0"/>
                  </a:rPr>
                  <a:t>TRUST</a:t>
                </a:r>
                <a:endParaRPr kumimoji="0" lang="en-US" sz="1800" b="0" i="0" u="none" strike="noStrike" kern="0" cap="none" spc="0" normalizeH="0" baseline="0" noProof="0" dirty="0">
                  <a:ln>
                    <a:noFill/>
                  </a:ln>
                  <a:solidFill>
                    <a:srgbClr val="44546A"/>
                  </a:solidFill>
                  <a:effectLst/>
                  <a:uLnTx/>
                  <a:uFillTx/>
                  <a:latin typeface="Calibri" panose="020F0502020204030204"/>
                  <a:cs typeface="Segoe UI Semibold" panose="020B0702040204020203" pitchFamily="34" charset="0"/>
                </a:endParaRPr>
              </a:p>
            </p:txBody>
          </p:sp>
          <p:sp>
            <p:nvSpPr>
              <p:cNvPr id="80" name="TextBox 79">
                <a:extLst>
                  <a:ext uri="{FF2B5EF4-FFF2-40B4-BE49-F238E27FC236}">
                    <a16:creationId xmlns:a16="http://schemas.microsoft.com/office/drawing/2014/main" id="{4CE7B04A-175F-4737-9C63-B39DE470E710}"/>
                  </a:ext>
                </a:extLst>
              </p:cNvPr>
              <p:cNvSpPr txBox="1"/>
              <p:nvPr/>
            </p:nvSpPr>
            <p:spPr>
              <a:xfrm>
                <a:off x="2667517" y="2607733"/>
                <a:ext cx="2219802" cy="918737"/>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Culture, politics, processes</a:t>
                </a:r>
                <a:b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b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&amp; laws that determine how a company should conduct itself.</a:t>
                </a:r>
              </a:p>
            </p:txBody>
          </p:sp>
          <p:sp>
            <p:nvSpPr>
              <p:cNvPr id="82" name="TextBox 81">
                <a:extLst>
                  <a:ext uri="{FF2B5EF4-FFF2-40B4-BE49-F238E27FC236}">
                    <a16:creationId xmlns:a16="http://schemas.microsoft.com/office/drawing/2014/main" id="{1A77A279-0A32-4AE3-BD8A-78203596DEF7}"/>
                  </a:ext>
                </a:extLst>
              </p:cNvPr>
              <p:cNvSpPr txBox="1"/>
              <p:nvPr/>
            </p:nvSpPr>
            <p:spPr>
              <a:xfrm>
                <a:off x="4355742" y="4435274"/>
                <a:ext cx="1207908" cy="125535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algn="r" defTabSz="914400" eaLnBrk="1" fontAlgn="auto" latinLnBrk="0" hangingPunct="1">
                  <a:lnSpc>
                    <a:spcPct val="100000"/>
                  </a:lnSpc>
                  <a:spcBef>
                    <a:spcPts val="2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Effect if uncertainty on organizational objectives.</a:t>
                </a:r>
              </a:p>
            </p:txBody>
          </p:sp>
          <p:sp>
            <p:nvSpPr>
              <p:cNvPr id="83" name="TextBox 82">
                <a:extLst>
                  <a:ext uri="{FF2B5EF4-FFF2-40B4-BE49-F238E27FC236}">
                    <a16:creationId xmlns:a16="http://schemas.microsoft.com/office/drawing/2014/main" id="{9B4ED137-04FD-432D-A146-DEF93AE00BC8}"/>
                  </a:ext>
                </a:extLst>
              </p:cNvPr>
              <p:cNvSpPr txBox="1"/>
              <p:nvPr/>
            </p:nvSpPr>
            <p:spPr>
              <a:xfrm>
                <a:off x="1732937" y="5241446"/>
                <a:ext cx="2048990" cy="855329"/>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defTabSz="914400" eaLnBrk="1" fontAlgn="auto" latinLnBrk="0" hangingPunct="1">
                  <a:lnSpc>
                    <a:spcPct val="90000"/>
                  </a:lnSpc>
                  <a:spcBef>
                    <a:spcPts val="20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panose="020F0502020204030204"/>
                    <a:cs typeface="Segoe UI" pitchFamily="34" charset="0"/>
                  </a:rPr>
                  <a:t>Act of adhering &amp; demonstrating adherence to laws, regulations, corporate policies &amp; procedures.</a:t>
                </a:r>
              </a:p>
            </p:txBody>
          </p:sp>
          <p:sp>
            <p:nvSpPr>
              <p:cNvPr id="84" name="Rectangle 83">
                <a:extLst>
                  <a:ext uri="{FF2B5EF4-FFF2-40B4-BE49-F238E27FC236}">
                    <a16:creationId xmlns:a16="http://schemas.microsoft.com/office/drawing/2014/main" id="{FBC03D59-2E37-401F-BC69-8A5D5A7768DB}"/>
                  </a:ext>
                </a:extLst>
              </p:cNvPr>
              <p:cNvSpPr/>
              <p:nvPr/>
            </p:nvSpPr>
            <p:spPr>
              <a:xfrm>
                <a:off x="386471" y="6260268"/>
                <a:ext cx="1701278" cy="390885"/>
              </a:xfrm>
              <a:prstGeom prst="rect">
                <a:avLst/>
              </a:prstGeom>
            </p:spPr>
            <p:txBody>
              <a:bodyPr wrap="none">
                <a:spAutoFit/>
              </a:body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dirty="0">
                    <a:ln>
                      <a:noFill/>
                    </a:ln>
                    <a:solidFill>
                      <a:srgbClr val="44546A"/>
                    </a:solidFill>
                    <a:effectLst/>
                    <a:uLnTx/>
                    <a:uFillTx/>
                    <a:latin typeface="Segoe UI Semibold" panose="020B0702040204020203" pitchFamily="34" charset="0"/>
                    <a:cs typeface="Segoe UI Semibold" panose="020B0702040204020203" pitchFamily="34" charset="0"/>
                  </a:rPr>
                  <a:t>COMPLIANCE</a:t>
                </a:r>
              </a:p>
            </p:txBody>
          </p:sp>
          <p:sp>
            <p:nvSpPr>
              <p:cNvPr id="85" name="Rectangle 84">
                <a:extLst>
                  <a:ext uri="{FF2B5EF4-FFF2-40B4-BE49-F238E27FC236}">
                    <a16:creationId xmlns:a16="http://schemas.microsoft.com/office/drawing/2014/main" id="{BC425916-9446-4497-B51D-E3AD40F60D58}"/>
                  </a:ext>
                </a:extLst>
              </p:cNvPr>
              <p:cNvSpPr/>
              <p:nvPr/>
            </p:nvSpPr>
            <p:spPr>
              <a:xfrm>
                <a:off x="448205" y="2368604"/>
                <a:ext cx="1784807" cy="39088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4546A"/>
                    </a:solidFill>
                    <a:effectLst/>
                    <a:uLnTx/>
                    <a:uFillTx/>
                    <a:latin typeface="Segoe UI Semibold" panose="020B0702040204020203" pitchFamily="34" charset="0"/>
                    <a:cs typeface="Segoe UI Semibold" panose="020B0702040204020203" pitchFamily="34" charset="0"/>
                  </a:rPr>
                  <a:t>GOVERNANCE</a:t>
                </a:r>
              </a:p>
            </p:txBody>
          </p:sp>
          <p:sp>
            <p:nvSpPr>
              <p:cNvPr id="90" name="Rectangle 89">
                <a:extLst>
                  <a:ext uri="{FF2B5EF4-FFF2-40B4-BE49-F238E27FC236}">
                    <a16:creationId xmlns:a16="http://schemas.microsoft.com/office/drawing/2014/main" id="{021EEBEA-5965-41CD-8A0F-5F17527B390D}"/>
                  </a:ext>
                </a:extLst>
              </p:cNvPr>
              <p:cNvSpPr/>
              <p:nvPr/>
            </p:nvSpPr>
            <p:spPr>
              <a:xfrm>
                <a:off x="5295565" y="6260268"/>
                <a:ext cx="704992" cy="390885"/>
              </a:xfrm>
              <a:prstGeom prst="rect">
                <a:avLst/>
              </a:prstGeom>
            </p:spPr>
            <p:txBody>
              <a:bodyPr wrap="none">
                <a:spAutoFit/>
              </a:bodyPr>
              <a:lstStyle/>
              <a:p>
                <a:pPr marL="0" marR="0" lvl="0" indent="0" defTabSz="914400"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dirty="0">
                    <a:ln>
                      <a:noFill/>
                    </a:ln>
                    <a:solidFill>
                      <a:srgbClr val="44546A"/>
                    </a:solidFill>
                    <a:effectLst/>
                    <a:uLnTx/>
                    <a:uFillTx/>
                    <a:latin typeface="Segoe UI Semibold" panose="020B0702040204020203" pitchFamily="34" charset="0"/>
                    <a:cs typeface="Segoe UI Semibold" panose="020B0702040204020203" pitchFamily="34" charset="0"/>
                  </a:rPr>
                  <a:t>RISK</a:t>
                </a:r>
              </a:p>
            </p:txBody>
          </p:sp>
        </p:grpSp>
        <p:sp>
          <p:nvSpPr>
            <p:cNvPr id="72" name="Rectangle 71">
              <a:extLst>
                <a:ext uri="{FF2B5EF4-FFF2-40B4-BE49-F238E27FC236}">
                  <a16:creationId xmlns:a16="http://schemas.microsoft.com/office/drawing/2014/main" id="{5C05753D-1636-4B24-B53C-9D9FD0680862}"/>
                </a:ext>
              </a:extLst>
            </p:cNvPr>
            <p:cNvSpPr/>
            <p:nvPr/>
          </p:nvSpPr>
          <p:spPr bwMode="auto">
            <a:xfrm>
              <a:off x="457200" y="2125663"/>
              <a:ext cx="5478887" cy="4389437"/>
            </a:xfrm>
            <a:prstGeom prst="rect">
              <a:avLst/>
            </a:prstGeom>
            <a:noFill/>
            <a:ln w="6350" cap="flat" cmpd="sng" algn="ctr">
              <a:solidFill>
                <a:sysClr val="window" lastClr="FFFFFF">
                  <a:lumMod val="95000"/>
                </a:sysClr>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8" name="Rectangle 17"/>
          <p:cNvSpPr/>
          <p:nvPr/>
        </p:nvSpPr>
        <p:spPr bwMode="auto">
          <a:xfrm>
            <a:off x="-23852" y="1638743"/>
            <a:ext cx="342851" cy="40637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a:lnSpc>
                <a:spcPct val="90000"/>
              </a:lnSpc>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84129F5B-2088-471A-A576-90F699777D93}"/>
              </a:ext>
            </a:extLst>
          </p:cNvPr>
          <p:cNvSpPr txBox="1"/>
          <p:nvPr/>
        </p:nvSpPr>
        <p:spPr>
          <a:xfrm>
            <a:off x="188444" y="5659642"/>
            <a:ext cx="8806479" cy="646331"/>
          </a:xfrm>
          <a:prstGeom prst="rect">
            <a:avLst/>
          </a:prstGeom>
          <a:solidFill>
            <a:schemeClr val="bg1"/>
          </a:solidFill>
        </p:spPr>
        <p:txBody>
          <a:bodyPr wrap="square" rtlCol="0">
            <a:spAutoFit/>
          </a:bodyPr>
          <a:lstStyle/>
          <a:p>
            <a:pPr algn="ctr"/>
            <a:r>
              <a:rPr lang="en-US" dirty="0"/>
              <a:t>Help build a product/service that inspires our customers to become raving fans</a:t>
            </a:r>
          </a:p>
        </p:txBody>
      </p:sp>
      <p:grpSp>
        <p:nvGrpSpPr>
          <p:cNvPr id="122" name="Group 121">
            <a:extLst>
              <a:ext uri="{FF2B5EF4-FFF2-40B4-BE49-F238E27FC236}">
                <a16:creationId xmlns:a16="http://schemas.microsoft.com/office/drawing/2014/main" id="{156C23E2-B6EB-4B81-A0F1-E643F59BD63B}"/>
              </a:ext>
            </a:extLst>
          </p:cNvPr>
          <p:cNvGrpSpPr/>
          <p:nvPr/>
        </p:nvGrpSpPr>
        <p:grpSpPr>
          <a:xfrm>
            <a:off x="5179974" y="1843673"/>
            <a:ext cx="3480832" cy="3689757"/>
            <a:chOff x="6175927" y="2125663"/>
            <a:chExt cx="5558872" cy="4389437"/>
          </a:xfrm>
        </p:grpSpPr>
        <p:sp>
          <p:nvSpPr>
            <p:cNvPr id="123" name="TextBox 122">
              <a:extLst>
                <a:ext uri="{FF2B5EF4-FFF2-40B4-BE49-F238E27FC236}">
                  <a16:creationId xmlns:a16="http://schemas.microsoft.com/office/drawing/2014/main" id="{624F1EA0-2F2B-478E-A699-7C17830A3435}"/>
                </a:ext>
              </a:extLst>
            </p:cNvPr>
            <p:cNvSpPr txBox="1"/>
            <p:nvPr/>
          </p:nvSpPr>
          <p:spPr>
            <a:xfrm>
              <a:off x="6175927" y="2125663"/>
              <a:ext cx="5001974" cy="3078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B9BD5"/>
                  </a:solidFill>
                  <a:effectLst/>
                  <a:uLnTx/>
                  <a:uFillTx/>
                  <a:latin typeface="Segoe UI Semibold" panose="020B0702040204020203" pitchFamily="34" charset="0"/>
                  <a:cs typeface="Segoe UI Semibold" panose="020B0702040204020203" pitchFamily="34" charset="0"/>
                </a:rPr>
                <a:t>Making the business case:</a:t>
              </a:r>
            </a:p>
          </p:txBody>
        </p:sp>
        <p:grpSp>
          <p:nvGrpSpPr>
            <p:cNvPr id="124" name="Group 123">
              <a:extLst>
                <a:ext uri="{FF2B5EF4-FFF2-40B4-BE49-F238E27FC236}">
                  <a16:creationId xmlns:a16="http://schemas.microsoft.com/office/drawing/2014/main" id="{5AC35AB3-E0FF-45C4-A697-F1A199927EFA}"/>
                </a:ext>
              </a:extLst>
            </p:cNvPr>
            <p:cNvGrpSpPr/>
            <p:nvPr/>
          </p:nvGrpSpPr>
          <p:grpSpPr>
            <a:xfrm>
              <a:off x="6261959" y="2523964"/>
              <a:ext cx="5472840" cy="782902"/>
              <a:chOff x="6261959" y="2523964"/>
              <a:chExt cx="5472840" cy="782902"/>
            </a:xfrm>
          </p:grpSpPr>
          <p:sp>
            <p:nvSpPr>
              <p:cNvPr id="148" name="TextBox 147">
                <a:extLst>
                  <a:ext uri="{FF2B5EF4-FFF2-40B4-BE49-F238E27FC236}">
                    <a16:creationId xmlns:a16="http://schemas.microsoft.com/office/drawing/2014/main" id="{EF5B017A-4DD6-4D5B-A320-383DE052ACE0}"/>
                  </a:ext>
                </a:extLst>
              </p:cNvPr>
              <p:cNvSpPr txBox="1"/>
              <p:nvPr/>
            </p:nvSpPr>
            <p:spPr>
              <a:xfrm>
                <a:off x="6841864" y="2523964"/>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Security</a:t>
                </a:r>
              </a:p>
            </p:txBody>
          </p:sp>
          <p:grpSp>
            <p:nvGrpSpPr>
              <p:cNvPr id="149" name="Group 148">
                <a:extLst>
                  <a:ext uri="{FF2B5EF4-FFF2-40B4-BE49-F238E27FC236}">
                    <a16:creationId xmlns:a16="http://schemas.microsoft.com/office/drawing/2014/main" id="{49CE6080-D787-4636-8E1C-EBAD2562D531}"/>
                  </a:ext>
                </a:extLst>
              </p:cNvPr>
              <p:cNvGrpSpPr/>
              <p:nvPr/>
            </p:nvGrpSpPr>
            <p:grpSpPr>
              <a:xfrm>
                <a:off x="6261959" y="2696681"/>
                <a:ext cx="5472840" cy="610185"/>
                <a:chOff x="6261959" y="2696681"/>
                <a:chExt cx="5472840" cy="610185"/>
              </a:xfrm>
            </p:grpSpPr>
            <p:cxnSp>
              <p:nvCxnSpPr>
                <p:cNvPr id="150" name="Straight Connector 149">
                  <a:extLst>
                    <a:ext uri="{FF2B5EF4-FFF2-40B4-BE49-F238E27FC236}">
                      <a16:creationId xmlns:a16="http://schemas.microsoft.com/office/drawing/2014/main" id="{025F8E86-0F2A-45BA-A181-7FC5A53BF4A2}"/>
                    </a:ext>
                  </a:extLst>
                </p:cNvPr>
                <p:cNvCxnSpPr>
                  <a:cxnSpLocks/>
                </p:cNvCxnSpPr>
                <p:nvPr/>
              </p:nvCxnSpPr>
              <p:spPr>
                <a:xfrm>
                  <a:off x="6861927" y="3306866"/>
                  <a:ext cx="4872872" cy="0"/>
                </a:xfrm>
                <a:prstGeom prst="line">
                  <a:avLst/>
                </a:prstGeom>
                <a:noFill/>
                <a:ln w="6350" cap="flat" cmpd="sng" algn="ctr">
                  <a:solidFill>
                    <a:sysClr val="window" lastClr="FFFFFF">
                      <a:lumMod val="75000"/>
                      <a:alpha val="32000"/>
                    </a:sysClr>
                  </a:solidFill>
                  <a:prstDash val="solid"/>
                  <a:miter lim="800000"/>
                </a:ln>
                <a:effectLst/>
              </p:spPr>
            </p:cxnSp>
            <p:sp>
              <p:nvSpPr>
                <p:cNvPr id="151" name="Rectangle 74">
                  <a:extLst>
                    <a:ext uri="{FF2B5EF4-FFF2-40B4-BE49-F238E27FC236}">
                      <a16:creationId xmlns:a16="http://schemas.microsoft.com/office/drawing/2014/main" id="{BE57A3DB-0AE8-49B0-8CD9-9697DD405175}"/>
                    </a:ext>
                  </a:extLst>
                </p:cNvPr>
                <p:cNvSpPr/>
                <p:nvPr/>
              </p:nvSpPr>
              <p:spPr>
                <a:xfrm>
                  <a:off x="6261959" y="2696681"/>
                  <a:ext cx="378872" cy="48692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44546A"/>
                  </a:solidFill>
                  <a:prstDash val="solid"/>
                  <a:miter lim="800000"/>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5" name="Group 124">
              <a:extLst>
                <a:ext uri="{FF2B5EF4-FFF2-40B4-BE49-F238E27FC236}">
                  <a16:creationId xmlns:a16="http://schemas.microsoft.com/office/drawing/2014/main" id="{98D99A7D-1165-433E-A811-B1B11A3ECE96}"/>
                </a:ext>
              </a:extLst>
            </p:cNvPr>
            <p:cNvGrpSpPr/>
            <p:nvPr/>
          </p:nvGrpSpPr>
          <p:grpSpPr>
            <a:xfrm>
              <a:off x="6254339" y="4140852"/>
              <a:ext cx="5480460" cy="782900"/>
              <a:chOff x="6254339" y="4140852"/>
              <a:chExt cx="5480460" cy="782900"/>
            </a:xfrm>
          </p:grpSpPr>
          <p:sp>
            <p:nvSpPr>
              <p:cNvPr id="144" name="TextBox 143">
                <a:extLst>
                  <a:ext uri="{FF2B5EF4-FFF2-40B4-BE49-F238E27FC236}">
                    <a16:creationId xmlns:a16="http://schemas.microsoft.com/office/drawing/2014/main" id="{8B443B73-AF61-4C23-A213-E40FCA9A2760}"/>
                  </a:ext>
                </a:extLst>
              </p:cNvPr>
              <p:cNvSpPr txBox="1"/>
              <p:nvPr/>
            </p:nvSpPr>
            <p:spPr>
              <a:xfrm>
                <a:off x="6841864" y="4140852"/>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Availability</a:t>
                </a:r>
              </a:p>
            </p:txBody>
          </p:sp>
          <p:grpSp>
            <p:nvGrpSpPr>
              <p:cNvPr id="145" name="Group 144">
                <a:extLst>
                  <a:ext uri="{FF2B5EF4-FFF2-40B4-BE49-F238E27FC236}">
                    <a16:creationId xmlns:a16="http://schemas.microsoft.com/office/drawing/2014/main" id="{81548DA1-172D-48E9-A9A8-7F854830D87A}"/>
                  </a:ext>
                </a:extLst>
              </p:cNvPr>
              <p:cNvGrpSpPr/>
              <p:nvPr/>
            </p:nvGrpSpPr>
            <p:grpSpPr>
              <a:xfrm>
                <a:off x="6254339" y="4294787"/>
                <a:ext cx="5480460" cy="628965"/>
                <a:chOff x="6254339" y="4294787"/>
                <a:chExt cx="5480460" cy="628965"/>
              </a:xfrm>
            </p:grpSpPr>
            <p:cxnSp>
              <p:nvCxnSpPr>
                <p:cNvPr id="146" name="Straight Connector 145">
                  <a:extLst>
                    <a:ext uri="{FF2B5EF4-FFF2-40B4-BE49-F238E27FC236}">
                      <a16:creationId xmlns:a16="http://schemas.microsoft.com/office/drawing/2014/main" id="{A7F7BE3E-BE35-43B1-8FB9-59019EE89882}"/>
                    </a:ext>
                  </a:extLst>
                </p:cNvPr>
                <p:cNvCxnSpPr>
                  <a:cxnSpLocks/>
                </p:cNvCxnSpPr>
                <p:nvPr/>
              </p:nvCxnSpPr>
              <p:spPr>
                <a:xfrm>
                  <a:off x="6861927" y="4923752"/>
                  <a:ext cx="4872872" cy="0"/>
                </a:xfrm>
                <a:prstGeom prst="line">
                  <a:avLst/>
                </a:prstGeom>
                <a:noFill/>
                <a:ln w="6350" cap="flat" cmpd="sng" algn="ctr">
                  <a:solidFill>
                    <a:sysClr val="window" lastClr="FFFFFF">
                      <a:lumMod val="75000"/>
                      <a:alpha val="32000"/>
                    </a:sysClr>
                  </a:solidFill>
                  <a:prstDash val="solid"/>
                  <a:miter lim="800000"/>
                </a:ln>
                <a:effectLst/>
              </p:spPr>
            </p:cxnSp>
            <p:sp>
              <p:nvSpPr>
                <p:cNvPr id="147" name="Freeform 31">
                  <a:extLst>
                    <a:ext uri="{FF2B5EF4-FFF2-40B4-BE49-F238E27FC236}">
                      <a16:creationId xmlns:a16="http://schemas.microsoft.com/office/drawing/2014/main" id="{034FA74F-C176-441A-9D93-93D35D26A9D1}"/>
                    </a:ext>
                  </a:extLst>
                </p:cNvPr>
                <p:cNvSpPr/>
                <p:nvPr/>
              </p:nvSpPr>
              <p:spPr bwMode="auto">
                <a:xfrm>
                  <a:off x="6254339" y="4294787"/>
                  <a:ext cx="394112" cy="449488"/>
                </a:xfrm>
                <a:custGeom>
                  <a:avLst/>
                  <a:gdLst/>
                  <a:ahLst/>
                  <a:cxnLst/>
                  <a:rect l="l" t="t" r="r" b="b"/>
                  <a:pathLst>
                    <a:path w="1910303" h="2178730">
                      <a:moveTo>
                        <a:pt x="1341246" y="610960"/>
                      </a:moveTo>
                      <a:cubicBezTo>
                        <a:pt x="1362500" y="606596"/>
                        <a:pt x="1385451" y="612899"/>
                        <a:pt x="1412281" y="642962"/>
                      </a:cubicBezTo>
                      <a:lnTo>
                        <a:pt x="1489863" y="751576"/>
                      </a:lnTo>
                      <a:cubicBezTo>
                        <a:pt x="1500853" y="770971"/>
                        <a:pt x="1558393" y="802004"/>
                        <a:pt x="1487923" y="873766"/>
                      </a:cubicBezTo>
                      <a:cubicBezTo>
                        <a:pt x="1220914" y="1078064"/>
                        <a:pt x="1052821" y="1286241"/>
                        <a:pt x="892486" y="1519632"/>
                      </a:cubicBezTo>
                      <a:cubicBezTo>
                        <a:pt x="840118" y="1595920"/>
                        <a:pt x="779993" y="1575232"/>
                        <a:pt x="741202" y="1515753"/>
                      </a:cubicBezTo>
                      <a:cubicBezTo>
                        <a:pt x="631942" y="1388390"/>
                        <a:pt x="526561" y="1276543"/>
                        <a:pt x="407602" y="1162757"/>
                      </a:cubicBezTo>
                      <a:cubicBezTo>
                        <a:pt x="379802" y="1117501"/>
                        <a:pt x="375277" y="1099399"/>
                        <a:pt x="434756" y="1026990"/>
                      </a:cubicBezTo>
                      <a:lnTo>
                        <a:pt x="504579" y="957167"/>
                      </a:lnTo>
                      <a:cubicBezTo>
                        <a:pt x="538844" y="928073"/>
                        <a:pt x="600263" y="920315"/>
                        <a:pt x="636467" y="980441"/>
                      </a:cubicBezTo>
                      <a:lnTo>
                        <a:pt x="795509" y="1139482"/>
                      </a:lnTo>
                      <a:cubicBezTo>
                        <a:pt x="912527" y="1003068"/>
                        <a:pt x="1021788" y="810409"/>
                        <a:pt x="1280393" y="642962"/>
                      </a:cubicBezTo>
                      <a:cubicBezTo>
                        <a:pt x="1300434" y="630355"/>
                        <a:pt x="1319991" y="615324"/>
                        <a:pt x="1341246" y="610960"/>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5"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7" y="2095220"/>
                        <a:pt x="4474" y="2013200"/>
                      </a:cubicBezTo>
                      <a:lnTo>
                        <a:pt x="0" y="559222"/>
                      </a:lnTo>
                      <a:close/>
                    </a:path>
                  </a:pathLst>
                </a:custGeom>
                <a:noFill/>
                <a:ln>
                  <a:solidFill>
                    <a:srgbClr val="44546A"/>
                  </a:solidFill>
                </a:ln>
                <a:extLst/>
              </p:spPr>
              <p:txBody>
                <a:bodyPr rot="0" spcFirstLastPara="0" vert="horz" wrap="square" lIns="91427" tIns="45713" rIns="91427" bIns="45713"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126" name="Group 125">
              <a:extLst>
                <a:ext uri="{FF2B5EF4-FFF2-40B4-BE49-F238E27FC236}">
                  <a16:creationId xmlns:a16="http://schemas.microsoft.com/office/drawing/2014/main" id="{B8EFA54C-83D6-4927-BE0C-DAD469FDB8C4}"/>
                </a:ext>
              </a:extLst>
            </p:cNvPr>
            <p:cNvGrpSpPr/>
            <p:nvPr/>
          </p:nvGrpSpPr>
          <p:grpSpPr>
            <a:xfrm>
              <a:off x="6197358" y="4949296"/>
              <a:ext cx="5537441" cy="782899"/>
              <a:chOff x="6197358" y="4949296"/>
              <a:chExt cx="5537441" cy="782899"/>
            </a:xfrm>
          </p:grpSpPr>
          <p:sp>
            <p:nvSpPr>
              <p:cNvPr id="137" name="TextBox 136">
                <a:extLst>
                  <a:ext uri="{FF2B5EF4-FFF2-40B4-BE49-F238E27FC236}">
                    <a16:creationId xmlns:a16="http://schemas.microsoft.com/office/drawing/2014/main" id="{3D81064D-8ABC-4416-9A96-C990B087BD6D}"/>
                  </a:ext>
                </a:extLst>
              </p:cNvPr>
              <p:cNvSpPr txBox="1"/>
              <p:nvPr/>
            </p:nvSpPr>
            <p:spPr>
              <a:xfrm>
                <a:off x="6841864" y="4949296"/>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Integrity</a:t>
                </a:r>
              </a:p>
            </p:txBody>
          </p:sp>
          <p:cxnSp>
            <p:nvCxnSpPr>
              <p:cNvPr id="138" name="Straight Connector 137">
                <a:extLst>
                  <a:ext uri="{FF2B5EF4-FFF2-40B4-BE49-F238E27FC236}">
                    <a16:creationId xmlns:a16="http://schemas.microsoft.com/office/drawing/2014/main" id="{C323CCEA-4724-44E5-9CF6-F07634F9FD84}"/>
                  </a:ext>
                </a:extLst>
              </p:cNvPr>
              <p:cNvCxnSpPr>
                <a:cxnSpLocks/>
              </p:cNvCxnSpPr>
              <p:nvPr/>
            </p:nvCxnSpPr>
            <p:spPr>
              <a:xfrm>
                <a:off x="6861927" y="5732195"/>
                <a:ext cx="4872872" cy="0"/>
              </a:xfrm>
              <a:prstGeom prst="line">
                <a:avLst/>
              </a:prstGeom>
              <a:noFill/>
              <a:ln w="6350" cap="flat" cmpd="sng" algn="ctr">
                <a:solidFill>
                  <a:sysClr val="window" lastClr="FFFFFF">
                    <a:lumMod val="75000"/>
                    <a:alpha val="32000"/>
                  </a:sysClr>
                </a:solidFill>
                <a:prstDash val="solid"/>
                <a:miter lim="800000"/>
              </a:ln>
              <a:effectLst/>
            </p:spPr>
          </p:cxnSp>
          <p:grpSp>
            <p:nvGrpSpPr>
              <p:cNvPr id="139" name="Group 138">
                <a:extLst>
                  <a:ext uri="{FF2B5EF4-FFF2-40B4-BE49-F238E27FC236}">
                    <a16:creationId xmlns:a16="http://schemas.microsoft.com/office/drawing/2014/main" id="{20EC81F4-B2BD-482B-B56E-D3D827B30CB9}"/>
                  </a:ext>
                </a:extLst>
              </p:cNvPr>
              <p:cNvGrpSpPr/>
              <p:nvPr/>
            </p:nvGrpSpPr>
            <p:grpSpPr>
              <a:xfrm>
                <a:off x="6197358" y="5098018"/>
                <a:ext cx="508072" cy="491252"/>
                <a:chOff x="6205096" y="5116412"/>
                <a:chExt cx="470024" cy="454464"/>
              </a:xfrm>
            </p:grpSpPr>
            <p:grpSp>
              <p:nvGrpSpPr>
                <p:cNvPr id="140" name="Group 139">
                  <a:extLst>
                    <a:ext uri="{FF2B5EF4-FFF2-40B4-BE49-F238E27FC236}">
                      <a16:creationId xmlns:a16="http://schemas.microsoft.com/office/drawing/2014/main" id="{93C17278-A7D7-4E59-9230-52868197DBE9}"/>
                    </a:ext>
                  </a:extLst>
                </p:cNvPr>
                <p:cNvGrpSpPr/>
                <p:nvPr/>
              </p:nvGrpSpPr>
              <p:grpSpPr>
                <a:xfrm>
                  <a:off x="6205096" y="5290046"/>
                  <a:ext cx="470024" cy="280830"/>
                  <a:chOff x="879475" y="3667616"/>
                  <a:chExt cx="4283075" cy="2559051"/>
                </a:xfrm>
                <a:noFill/>
              </p:grpSpPr>
              <p:sp>
                <p:nvSpPr>
                  <p:cNvPr id="142" name="Freeform 5">
                    <a:extLst>
                      <a:ext uri="{FF2B5EF4-FFF2-40B4-BE49-F238E27FC236}">
                        <a16:creationId xmlns:a16="http://schemas.microsoft.com/office/drawing/2014/main" id="{2649F18A-9A68-4ABF-8786-0C730D033CE8}"/>
                      </a:ext>
                    </a:extLst>
                  </p:cNvPr>
                  <p:cNvSpPr>
                    <a:spLocks/>
                  </p:cNvSpPr>
                  <p:nvPr/>
                </p:nvSpPr>
                <p:spPr bwMode="auto">
                  <a:xfrm>
                    <a:off x="879475" y="3667616"/>
                    <a:ext cx="1878013" cy="2559050"/>
                  </a:xfrm>
                  <a:custGeom>
                    <a:avLst/>
                    <a:gdLst>
                      <a:gd name="T0" fmla="*/ 1 w 674"/>
                      <a:gd name="T1" fmla="*/ 273 h 919"/>
                      <a:gd name="T2" fmla="*/ 1 w 674"/>
                      <a:gd name="T3" fmla="*/ 69 h 919"/>
                      <a:gd name="T4" fmla="*/ 46 w 674"/>
                      <a:gd name="T5" fmla="*/ 6 h 919"/>
                      <a:gd name="T6" fmla="*/ 119 w 674"/>
                      <a:gd name="T7" fmla="*/ 46 h 919"/>
                      <a:gd name="T8" fmla="*/ 126 w 674"/>
                      <a:gd name="T9" fmla="*/ 129 h 919"/>
                      <a:gd name="T10" fmla="*/ 136 w 674"/>
                      <a:gd name="T11" fmla="*/ 326 h 919"/>
                      <a:gd name="T12" fmla="*/ 169 w 674"/>
                      <a:gd name="T13" fmla="*/ 434 h 919"/>
                      <a:gd name="T14" fmla="*/ 174 w 674"/>
                      <a:gd name="T15" fmla="*/ 441 h 919"/>
                      <a:gd name="T16" fmla="*/ 355 w 674"/>
                      <a:gd name="T17" fmla="*/ 621 h 919"/>
                      <a:gd name="T18" fmla="*/ 419 w 674"/>
                      <a:gd name="T19" fmla="*/ 617 h 919"/>
                      <a:gd name="T20" fmla="*/ 415 w 674"/>
                      <a:gd name="T21" fmla="*/ 551 h 919"/>
                      <a:gd name="T22" fmla="*/ 254 w 674"/>
                      <a:gd name="T23" fmla="*/ 390 h 919"/>
                      <a:gd name="T24" fmla="*/ 265 w 674"/>
                      <a:gd name="T25" fmla="*/ 266 h 919"/>
                      <a:gd name="T26" fmla="*/ 350 w 674"/>
                      <a:gd name="T27" fmla="*/ 278 h 919"/>
                      <a:gd name="T28" fmla="*/ 614 w 674"/>
                      <a:gd name="T29" fmla="*/ 542 h 919"/>
                      <a:gd name="T30" fmla="*/ 673 w 674"/>
                      <a:gd name="T31" fmla="*/ 692 h 919"/>
                      <a:gd name="T32" fmla="*/ 673 w 674"/>
                      <a:gd name="T33" fmla="*/ 898 h 919"/>
                      <a:gd name="T34" fmla="*/ 653 w 674"/>
                      <a:gd name="T35" fmla="*/ 918 h 919"/>
                      <a:gd name="T36" fmla="*/ 307 w 674"/>
                      <a:gd name="T37" fmla="*/ 918 h 919"/>
                      <a:gd name="T38" fmla="*/ 288 w 674"/>
                      <a:gd name="T39" fmla="*/ 909 h 919"/>
                      <a:gd name="T40" fmla="*/ 230 w 674"/>
                      <a:gd name="T41" fmla="*/ 822 h 919"/>
                      <a:gd name="T42" fmla="*/ 42 w 674"/>
                      <a:gd name="T43" fmla="*/ 579 h 919"/>
                      <a:gd name="T44" fmla="*/ 1 w 674"/>
                      <a:gd name="T45" fmla="*/ 455 h 919"/>
                      <a:gd name="T46" fmla="*/ 1 w 674"/>
                      <a:gd name="T47" fmla="*/ 2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4" h="919">
                        <a:moveTo>
                          <a:pt x="1" y="273"/>
                        </a:moveTo>
                        <a:cubicBezTo>
                          <a:pt x="1" y="205"/>
                          <a:pt x="1" y="137"/>
                          <a:pt x="1" y="69"/>
                        </a:cubicBezTo>
                        <a:cubicBezTo>
                          <a:pt x="1" y="38"/>
                          <a:pt x="20" y="11"/>
                          <a:pt x="46" y="6"/>
                        </a:cubicBezTo>
                        <a:cubicBezTo>
                          <a:pt x="76" y="0"/>
                          <a:pt x="110" y="17"/>
                          <a:pt x="119" y="46"/>
                        </a:cubicBezTo>
                        <a:cubicBezTo>
                          <a:pt x="127" y="73"/>
                          <a:pt x="124" y="101"/>
                          <a:pt x="126" y="129"/>
                        </a:cubicBezTo>
                        <a:cubicBezTo>
                          <a:pt x="129" y="195"/>
                          <a:pt x="135" y="260"/>
                          <a:pt x="136" y="326"/>
                        </a:cubicBezTo>
                        <a:cubicBezTo>
                          <a:pt x="137" y="366"/>
                          <a:pt x="147" y="402"/>
                          <a:pt x="169" y="434"/>
                        </a:cubicBezTo>
                        <a:cubicBezTo>
                          <a:pt x="171" y="436"/>
                          <a:pt x="172" y="439"/>
                          <a:pt x="174" y="441"/>
                        </a:cubicBezTo>
                        <a:cubicBezTo>
                          <a:pt x="234" y="501"/>
                          <a:pt x="294" y="562"/>
                          <a:pt x="355" y="621"/>
                        </a:cubicBezTo>
                        <a:cubicBezTo>
                          <a:pt x="370" y="636"/>
                          <a:pt x="406" y="633"/>
                          <a:pt x="419" y="617"/>
                        </a:cubicBezTo>
                        <a:cubicBezTo>
                          <a:pt x="438" y="596"/>
                          <a:pt x="437" y="573"/>
                          <a:pt x="415" y="551"/>
                        </a:cubicBezTo>
                        <a:cubicBezTo>
                          <a:pt x="361" y="497"/>
                          <a:pt x="308" y="442"/>
                          <a:pt x="254" y="390"/>
                        </a:cubicBezTo>
                        <a:cubicBezTo>
                          <a:pt x="220" y="357"/>
                          <a:pt x="219" y="297"/>
                          <a:pt x="265" y="266"/>
                        </a:cubicBezTo>
                        <a:cubicBezTo>
                          <a:pt x="287" y="252"/>
                          <a:pt x="329" y="256"/>
                          <a:pt x="350" y="278"/>
                        </a:cubicBezTo>
                        <a:cubicBezTo>
                          <a:pt x="439" y="365"/>
                          <a:pt x="528" y="452"/>
                          <a:pt x="614" y="542"/>
                        </a:cubicBezTo>
                        <a:cubicBezTo>
                          <a:pt x="653" y="583"/>
                          <a:pt x="674" y="633"/>
                          <a:pt x="673" y="692"/>
                        </a:cubicBezTo>
                        <a:cubicBezTo>
                          <a:pt x="672" y="760"/>
                          <a:pt x="673" y="829"/>
                          <a:pt x="673" y="898"/>
                        </a:cubicBezTo>
                        <a:cubicBezTo>
                          <a:pt x="673" y="913"/>
                          <a:pt x="669" y="919"/>
                          <a:pt x="653" y="918"/>
                        </a:cubicBezTo>
                        <a:cubicBezTo>
                          <a:pt x="538" y="918"/>
                          <a:pt x="422" y="918"/>
                          <a:pt x="307" y="918"/>
                        </a:cubicBezTo>
                        <a:cubicBezTo>
                          <a:pt x="299" y="918"/>
                          <a:pt x="291" y="919"/>
                          <a:pt x="288" y="909"/>
                        </a:cubicBezTo>
                        <a:cubicBezTo>
                          <a:pt x="278" y="873"/>
                          <a:pt x="251" y="849"/>
                          <a:pt x="230" y="822"/>
                        </a:cubicBezTo>
                        <a:cubicBezTo>
                          <a:pt x="168" y="740"/>
                          <a:pt x="107" y="658"/>
                          <a:pt x="42" y="579"/>
                        </a:cubicBezTo>
                        <a:cubicBezTo>
                          <a:pt x="11" y="542"/>
                          <a:pt x="0" y="502"/>
                          <a:pt x="1" y="455"/>
                        </a:cubicBezTo>
                        <a:cubicBezTo>
                          <a:pt x="2" y="394"/>
                          <a:pt x="1" y="333"/>
                          <a:pt x="1" y="273"/>
                        </a:cubicBezTo>
                        <a:close/>
                      </a:path>
                    </a:pathLst>
                  </a:custGeom>
                  <a:grpFill/>
                  <a:ln w="9525">
                    <a:solidFill>
                      <a:srgbClr val="44546A"/>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sp>
                <p:nvSpPr>
                  <p:cNvPr id="143" name="Freeform 6">
                    <a:extLst>
                      <a:ext uri="{FF2B5EF4-FFF2-40B4-BE49-F238E27FC236}">
                        <a16:creationId xmlns:a16="http://schemas.microsoft.com/office/drawing/2014/main" id="{43B650D4-9B25-4465-B911-E9CA8CD5156A}"/>
                      </a:ext>
                    </a:extLst>
                  </p:cNvPr>
                  <p:cNvSpPr>
                    <a:spLocks/>
                  </p:cNvSpPr>
                  <p:nvPr/>
                </p:nvSpPr>
                <p:spPr bwMode="auto">
                  <a:xfrm>
                    <a:off x="3282950" y="3681904"/>
                    <a:ext cx="1879600" cy="2544763"/>
                  </a:xfrm>
                  <a:custGeom>
                    <a:avLst/>
                    <a:gdLst>
                      <a:gd name="T0" fmla="*/ 674 w 675"/>
                      <a:gd name="T1" fmla="*/ 271 h 914"/>
                      <a:gd name="T2" fmla="*/ 674 w 675"/>
                      <a:gd name="T3" fmla="*/ 487 h 914"/>
                      <a:gd name="T4" fmla="*/ 642 w 675"/>
                      <a:gd name="T5" fmla="*/ 563 h 914"/>
                      <a:gd name="T6" fmla="*/ 484 w 675"/>
                      <a:gd name="T7" fmla="*/ 767 h 914"/>
                      <a:gd name="T8" fmla="*/ 404 w 675"/>
                      <a:gd name="T9" fmla="*/ 869 h 914"/>
                      <a:gd name="T10" fmla="*/ 391 w 675"/>
                      <a:gd name="T11" fmla="*/ 895 h 914"/>
                      <a:gd name="T12" fmla="*/ 368 w 675"/>
                      <a:gd name="T13" fmla="*/ 913 h 914"/>
                      <a:gd name="T14" fmla="*/ 24 w 675"/>
                      <a:gd name="T15" fmla="*/ 913 h 914"/>
                      <a:gd name="T16" fmla="*/ 2 w 675"/>
                      <a:gd name="T17" fmla="*/ 891 h 914"/>
                      <a:gd name="T18" fmla="*/ 3 w 675"/>
                      <a:gd name="T19" fmla="*/ 675 h 914"/>
                      <a:gd name="T20" fmla="*/ 66 w 675"/>
                      <a:gd name="T21" fmla="*/ 531 h 914"/>
                      <a:gd name="T22" fmla="*/ 316 w 675"/>
                      <a:gd name="T23" fmla="*/ 281 h 914"/>
                      <a:gd name="T24" fmla="*/ 391 w 675"/>
                      <a:gd name="T25" fmla="*/ 256 h 914"/>
                      <a:gd name="T26" fmla="*/ 425 w 675"/>
                      <a:gd name="T27" fmla="*/ 380 h 914"/>
                      <a:gd name="T28" fmla="*/ 260 w 675"/>
                      <a:gd name="T29" fmla="*/ 545 h 914"/>
                      <a:gd name="T30" fmla="*/ 244 w 675"/>
                      <a:gd name="T31" fmla="*/ 588 h 914"/>
                      <a:gd name="T32" fmla="*/ 282 w 675"/>
                      <a:gd name="T33" fmla="*/ 627 h 914"/>
                      <a:gd name="T34" fmla="*/ 324 w 675"/>
                      <a:gd name="T35" fmla="*/ 613 h 914"/>
                      <a:gd name="T36" fmla="*/ 499 w 675"/>
                      <a:gd name="T37" fmla="*/ 438 h 914"/>
                      <a:gd name="T38" fmla="*/ 542 w 675"/>
                      <a:gd name="T39" fmla="*/ 326 h 914"/>
                      <a:gd name="T40" fmla="*/ 551 w 675"/>
                      <a:gd name="T41" fmla="*/ 117 h 914"/>
                      <a:gd name="T42" fmla="*/ 554 w 675"/>
                      <a:gd name="T43" fmla="*/ 57 h 914"/>
                      <a:gd name="T44" fmla="*/ 617 w 675"/>
                      <a:gd name="T45" fmla="*/ 1 h 914"/>
                      <a:gd name="T46" fmla="*/ 674 w 675"/>
                      <a:gd name="T47" fmla="*/ 59 h 914"/>
                      <a:gd name="T48" fmla="*/ 674 w 675"/>
                      <a:gd name="T49" fmla="*/ 271 h 914"/>
                      <a:gd name="T50" fmla="*/ 674 w 675"/>
                      <a:gd name="T51" fmla="*/ 271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5" h="914">
                        <a:moveTo>
                          <a:pt x="674" y="271"/>
                        </a:moveTo>
                        <a:cubicBezTo>
                          <a:pt x="674" y="343"/>
                          <a:pt x="675" y="415"/>
                          <a:pt x="674" y="487"/>
                        </a:cubicBezTo>
                        <a:cubicBezTo>
                          <a:pt x="674" y="516"/>
                          <a:pt x="659" y="540"/>
                          <a:pt x="642" y="563"/>
                        </a:cubicBezTo>
                        <a:cubicBezTo>
                          <a:pt x="590" y="631"/>
                          <a:pt x="536" y="699"/>
                          <a:pt x="484" y="767"/>
                        </a:cubicBezTo>
                        <a:cubicBezTo>
                          <a:pt x="457" y="801"/>
                          <a:pt x="431" y="835"/>
                          <a:pt x="404" y="869"/>
                        </a:cubicBezTo>
                        <a:cubicBezTo>
                          <a:pt x="398" y="877"/>
                          <a:pt x="391" y="885"/>
                          <a:pt x="391" y="895"/>
                        </a:cubicBezTo>
                        <a:cubicBezTo>
                          <a:pt x="391" y="913"/>
                          <a:pt x="381" y="913"/>
                          <a:pt x="368" y="913"/>
                        </a:cubicBezTo>
                        <a:cubicBezTo>
                          <a:pt x="253" y="913"/>
                          <a:pt x="139" y="913"/>
                          <a:pt x="24" y="913"/>
                        </a:cubicBezTo>
                        <a:cubicBezTo>
                          <a:pt x="6" y="914"/>
                          <a:pt x="1" y="908"/>
                          <a:pt x="2" y="891"/>
                        </a:cubicBezTo>
                        <a:cubicBezTo>
                          <a:pt x="2" y="819"/>
                          <a:pt x="0" y="747"/>
                          <a:pt x="3" y="675"/>
                        </a:cubicBezTo>
                        <a:cubicBezTo>
                          <a:pt x="5" y="620"/>
                          <a:pt x="27" y="571"/>
                          <a:pt x="66" y="531"/>
                        </a:cubicBezTo>
                        <a:cubicBezTo>
                          <a:pt x="149" y="448"/>
                          <a:pt x="233" y="365"/>
                          <a:pt x="316" y="281"/>
                        </a:cubicBezTo>
                        <a:cubicBezTo>
                          <a:pt x="337" y="259"/>
                          <a:pt x="359" y="247"/>
                          <a:pt x="391" y="256"/>
                        </a:cubicBezTo>
                        <a:cubicBezTo>
                          <a:pt x="450" y="274"/>
                          <a:pt x="463" y="341"/>
                          <a:pt x="425" y="380"/>
                        </a:cubicBezTo>
                        <a:cubicBezTo>
                          <a:pt x="371" y="436"/>
                          <a:pt x="315" y="490"/>
                          <a:pt x="260" y="545"/>
                        </a:cubicBezTo>
                        <a:cubicBezTo>
                          <a:pt x="248" y="557"/>
                          <a:pt x="240" y="571"/>
                          <a:pt x="244" y="588"/>
                        </a:cubicBezTo>
                        <a:cubicBezTo>
                          <a:pt x="249" y="608"/>
                          <a:pt x="260" y="623"/>
                          <a:pt x="282" y="627"/>
                        </a:cubicBezTo>
                        <a:cubicBezTo>
                          <a:pt x="298" y="629"/>
                          <a:pt x="313" y="624"/>
                          <a:pt x="324" y="613"/>
                        </a:cubicBezTo>
                        <a:cubicBezTo>
                          <a:pt x="382" y="555"/>
                          <a:pt x="442" y="498"/>
                          <a:pt x="499" y="438"/>
                        </a:cubicBezTo>
                        <a:cubicBezTo>
                          <a:pt x="527" y="407"/>
                          <a:pt x="541" y="368"/>
                          <a:pt x="542" y="326"/>
                        </a:cubicBezTo>
                        <a:cubicBezTo>
                          <a:pt x="544" y="256"/>
                          <a:pt x="546" y="186"/>
                          <a:pt x="551" y="117"/>
                        </a:cubicBezTo>
                        <a:cubicBezTo>
                          <a:pt x="552" y="97"/>
                          <a:pt x="554" y="77"/>
                          <a:pt x="554" y="57"/>
                        </a:cubicBezTo>
                        <a:cubicBezTo>
                          <a:pt x="555" y="23"/>
                          <a:pt x="581" y="0"/>
                          <a:pt x="617" y="1"/>
                        </a:cubicBezTo>
                        <a:cubicBezTo>
                          <a:pt x="650" y="2"/>
                          <a:pt x="674" y="27"/>
                          <a:pt x="674" y="59"/>
                        </a:cubicBezTo>
                        <a:cubicBezTo>
                          <a:pt x="674" y="130"/>
                          <a:pt x="674" y="201"/>
                          <a:pt x="674" y="271"/>
                        </a:cubicBezTo>
                        <a:cubicBezTo>
                          <a:pt x="674" y="271"/>
                          <a:pt x="674" y="271"/>
                          <a:pt x="674" y="271"/>
                        </a:cubicBezTo>
                        <a:close/>
                      </a:path>
                    </a:pathLst>
                  </a:custGeom>
                  <a:grpFill/>
                  <a:ln w="9525">
                    <a:solidFill>
                      <a:srgbClr val="44546A"/>
                    </a:solidFill>
                    <a:round/>
                    <a:headEnd/>
                    <a:tailEnd/>
                  </a:ln>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cs typeface="+mn-cs"/>
                    </a:endParaRPr>
                  </a:p>
                </p:txBody>
              </p:sp>
            </p:grpSp>
            <p:sp>
              <p:nvSpPr>
                <p:cNvPr id="141" name="Freeform: Shape 140">
                  <a:extLst>
                    <a:ext uri="{FF2B5EF4-FFF2-40B4-BE49-F238E27FC236}">
                      <a16:creationId xmlns:a16="http://schemas.microsoft.com/office/drawing/2014/main" id="{C32B2A35-A671-4FF5-92CD-3A25074EA799}"/>
                    </a:ext>
                  </a:extLst>
                </p:cNvPr>
                <p:cNvSpPr/>
                <p:nvPr/>
              </p:nvSpPr>
              <p:spPr bwMode="auto">
                <a:xfrm>
                  <a:off x="6339713" y="5116412"/>
                  <a:ext cx="200790" cy="200443"/>
                </a:xfrm>
                <a:custGeom>
                  <a:avLst/>
                  <a:gdLst>
                    <a:gd name="connsiteX0" fmla="*/ 112590 w 225179"/>
                    <a:gd name="connsiteY0" fmla="*/ 88329 h 224790"/>
                    <a:gd name="connsiteX1" fmla="*/ 88482 w 225179"/>
                    <a:gd name="connsiteY1" fmla="*/ 112395 h 224790"/>
                    <a:gd name="connsiteX2" fmla="*/ 112590 w 225179"/>
                    <a:gd name="connsiteY2" fmla="*/ 136462 h 224790"/>
                    <a:gd name="connsiteX3" fmla="*/ 136698 w 225179"/>
                    <a:gd name="connsiteY3" fmla="*/ 112395 h 224790"/>
                    <a:gd name="connsiteX4" fmla="*/ 112590 w 225179"/>
                    <a:gd name="connsiteY4" fmla="*/ 88329 h 224790"/>
                    <a:gd name="connsiteX5" fmla="*/ 112590 w 225179"/>
                    <a:gd name="connsiteY5" fmla="*/ 64263 h 224790"/>
                    <a:gd name="connsiteX6" fmla="*/ 160806 w 225179"/>
                    <a:gd name="connsiteY6" fmla="*/ 112395 h 224790"/>
                    <a:gd name="connsiteX7" fmla="*/ 112590 w 225179"/>
                    <a:gd name="connsiteY7" fmla="*/ 160528 h 224790"/>
                    <a:gd name="connsiteX8" fmla="*/ 64373 w 225179"/>
                    <a:gd name="connsiteY8" fmla="*/ 112395 h 224790"/>
                    <a:gd name="connsiteX9" fmla="*/ 112590 w 225179"/>
                    <a:gd name="connsiteY9" fmla="*/ 64263 h 224790"/>
                    <a:gd name="connsiteX10" fmla="*/ 112590 w 225179"/>
                    <a:gd name="connsiteY10" fmla="*/ 45322 h 224790"/>
                    <a:gd name="connsiteX11" fmla="*/ 45401 w 225179"/>
                    <a:gd name="connsiteY11" fmla="*/ 112395 h 224790"/>
                    <a:gd name="connsiteX12" fmla="*/ 112590 w 225179"/>
                    <a:gd name="connsiteY12" fmla="*/ 179468 h 224790"/>
                    <a:gd name="connsiteX13" fmla="*/ 179779 w 225179"/>
                    <a:gd name="connsiteY13" fmla="*/ 112395 h 224790"/>
                    <a:gd name="connsiteX14" fmla="*/ 112590 w 225179"/>
                    <a:gd name="connsiteY14" fmla="*/ 45322 h 224790"/>
                    <a:gd name="connsiteX15" fmla="*/ 112590 w 225179"/>
                    <a:gd name="connsiteY15" fmla="*/ 0 h 224790"/>
                    <a:gd name="connsiteX16" fmla="*/ 128784 w 225179"/>
                    <a:gd name="connsiteY16" fmla="*/ 1282 h 224790"/>
                    <a:gd name="connsiteX17" fmla="*/ 177600 w 225179"/>
                    <a:gd name="connsiteY17" fmla="*/ 26883 h 224790"/>
                    <a:gd name="connsiteX18" fmla="*/ 180901 w 225179"/>
                    <a:gd name="connsiteY18" fmla="*/ 23317 h 224790"/>
                    <a:gd name="connsiteX19" fmla="*/ 202443 w 225179"/>
                    <a:gd name="connsiteY19" fmla="*/ 44872 h 224790"/>
                    <a:gd name="connsiteX20" fmla="*/ 224241 w 225179"/>
                    <a:gd name="connsiteY20" fmla="*/ 98569 h 224790"/>
                    <a:gd name="connsiteX21" fmla="*/ 225179 w 225179"/>
                    <a:gd name="connsiteY21" fmla="*/ 112395 h 224790"/>
                    <a:gd name="connsiteX22" fmla="*/ 224206 w 225179"/>
                    <a:gd name="connsiteY22" fmla="*/ 126330 h 224790"/>
                    <a:gd name="connsiteX23" fmla="*/ 222031 w 225179"/>
                    <a:gd name="connsiteY23" fmla="*/ 127150 h 224790"/>
                    <a:gd name="connsiteX24" fmla="*/ 221989 w 225179"/>
                    <a:gd name="connsiteY24" fmla="*/ 127140 h 224790"/>
                    <a:gd name="connsiteX25" fmla="*/ 202343 w 225179"/>
                    <a:gd name="connsiteY25" fmla="*/ 179916 h 224790"/>
                    <a:gd name="connsiteX26" fmla="*/ 181134 w 225179"/>
                    <a:gd name="connsiteY26" fmla="*/ 201419 h 224790"/>
                    <a:gd name="connsiteX27" fmla="*/ 128684 w 225179"/>
                    <a:gd name="connsiteY27" fmla="*/ 223512 h 224790"/>
                    <a:gd name="connsiteX28" fmla="*/ 112590 w 225179"/>
                    <a:gd name="connsiteY28" fmla="*/ 224790 h 224790"/>
                    <a:gd name="connsiteX29" fmla="*/ 96810 w 225179"/>
                    <a:gd name="connsiteY29" fmla="*/ 223584 h 224790"/>
                    <a:gd name="connsiteX30" fmla="*/ 43965 w 225179"/>
                    <a:gd name="connsiteY30" fmla="*/ 201236 h 224790"/>
                    <a:gd name="connsiteX31" fmla="*/ 22630 w 225179"/>
                    <a:gd name="connsiteY31" fmla="*/ 179778 h 224790"/>
                    <a:gd name="connsiteX32" fmla="*/ 1064 w 225179"/>
                    <a:gd name="connsiteY32" fmla="*/ 127044 h 224790"/>
                    <a:gd name="connsiteX33" fmla="*/ 0 w 225179"/>
                    <a:gd name="connsiteY33" fmla="*/ 112395 h 224790"/>
                    <a:gd name="connsiteX34" fmla="*/ 990 w 225179"/>
                    <a:gd name="connsiteY34" fmla="*/ 97929 h 224790"/>
                    <a:gd name="connsiteX35" fmla="*/ 24088 w 225179"/>
                    <a:gd name="connsiteY35" fmla="*/ 47163 h 224790"/>
                    <a:gd name="connsiteX36" fmla="*/ 22218 w 225179"/>
                    <a:gd name="connsiteY36" fmla="*/ 45681 h 224790"/>
                    <a:gd name="connsiteX37" fmla="*/ 43040 w 225179"/>
                    <a:gd name="connsiteY37" fmla="*/ 24122 h 224790"/>
                    <a:gd name="connsiteX38" fmla="*/ 96497 w 225179"/>
                    <a:gd name="connsiteY38" fmla="*/ 1968 h 224790"/>
                    <a:gd name="connsiteX39" fmla="*/ 96365 w 225179"/>
                    <a:gd name="connsiteY39" fmla="*/ 1299 h 224790"/>
                    <a:gd name="connsiteX40" fmla="*/ 112590 w 225179"/>
                    <a:gd name="connsiteY40"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5179" h="224790">
                      <a:moveTo>
                        <a:pt x="112590" y="88329"/>
                      </a:moveTo>
                      <a:cubicBezTo>
                        <a:pt x="99275" y="88329"/>
                        <a:pt x="88482" y="99104"/>
                        <a:pt x="88482" y="112395"/>
                      </a:cubicBezTo>
                      <a:cubicBezTo>
                        <a:pt x="88482" y="125687"/>
                        <a:pt x="99275" y="136462"/>
                        <a:pt x="112590" y="136462"/>
                      </a:cubicBezTo>
                      <a:cubicBezTo>
                        <a:pt x="125904" y="136462"/>
                        <a:pt x="136698" y="125687"/>
                        <a:pt x="136698" y="112395"/>
                      </a:cubicBezTo>
                      <a:cubicBezTo>
                        <a:pt x="136698" y="99104"/>
                        <a:pt x="125904" y="88329"/>
                        <a:pt x="112590" y="88329"/>
                      </a:cubicBezTo>
                      <a:close/>
                      <a:moveTo>
                        <a:pt x="112590" y="64263"/>
                      </a:moveTo>
                      <a:cubicBezTo>
                        <a:pt x="139219" y="64263"/>
                        <a:pt x="160806" y="85812"/>
                        <a:pt x="160806" y="112395"/>
                      </a:cubicBezTo>
                      <a:cubicBezTo>
                        <a:pt x="160806" y="138979"/>
                        <a:pt x="139219" y="160528"/>
                        <a:pt x="112590" y="160528"/>
                      </a:cubicBezTo>
                      <a:cubicBezTo>
                        <a:pt x="85961" y="160528"/>
                        <a:pt x="64373" y="138979"/>
                        <a:pt x="64373" y="112395"/>
                      </a:cubicBezTo>
                      <a:cubicBezTo>
                        <a:pt x="64373" y="85812"/>
                        <a:pt x="85961" y="64263"/>
                        <a:pt x="112590" y="64263"/>
                      </a:cubicBezTo>
                      <a:close/>
                      <a:moveTo>
                        <a:pt x="112590" y="45322"/>
                      </a:moveTo>
                      <a:cubicBezTo>
                        <a:pt x="75482" y="45322"/>
                        <a:pt x="45401" y="75352"/>
                        <a:pt x="45401" y="112395"/>
                      </a:cubicBezTo>
                      <a:cubicBezTo>
                        <a:pt x="45401" y="149439"/>
                        <a:pt x="75482" y="179468"/>
                        <a:pt x="112590" y="179468"/>
                      </a:cubicBezTo>
                      <a:cubicBezTo>
                        <a:pt x="149697" y="179468"/>
                        <a:pt x="179779" y="149439"/>
                        <a:pt x="179779" y="112395"/>
                      </a:cubicBezTo>
                      <a:cubicBezTo>
                        <a:pt x="179779" y="75352"/>
                        <a:pt x="149697" y="45322"/>
                        <a:pt x="112590" y="45322"/>
                      </a:cubicBezTo>
                      <a:close/>
                      <a:moveTo>
                        <a:pt x="112590" y="0"/>
                      </a:moveTo>
                      <a:cubicBezTo>
                        <a:pt x="118095" y="0"/>
                        <a:pt x="123508" y="395"/>
                        <a:pt x="128784" y="1282"/>
                      </a:cubicBezTo>
                      <a:cubicBezTo>
                        <a:pt x="134433" y="39796"/>
                        <a:pt x="173072" y="31711"/>
                        <a:pt x="177600" y="26883"/>
                      </a:cubicBezTo>
                      <a:lnTo>
                        <a:pt x="180901" y="23317"/>
                      </a:lnTo>
                      <a:cubicBezTo>
                        <a:pt x="189102" y="29399"/>
                        <a:pt x="196320" y="36701"/>
                        <a:pt x="202443" y="44872"/>
                      </a:cubicBezTo>
                      <a:cubicBezTo>
                        <a:pt x="179219" y="81941"/>
                        <a:pt x="216924" y="99510"/>
                        <a:pt x="224241" y="98569"/>
                      </a:cubicBezTo>
                      <a:cubicBezTo>
                        <a:pt x="224892" y="103093"/>
                        <a:pt x="225179" y="107711"/>
                        <a:pt x="225179" y="112395"/>
                      </a:cubicBezTo>
                      <a:cubicBezTo>
                        <a:pt x="225179" y="117119"/>
                        <a:pt x="224887" y="121775"/>
                        <a:pt x="224206" y="126330"/>
                      </a:cubicBezTo>
                      <a:cubicBezTo>
                        <a:pt x="223393" y="126555"/>
                        <a:pt x="222665" y="126832"/>
                        <a:pt x="222031" y="127150"/>
                      </a:cubicBezTo>
                      <a:lnTo>
                        <a:pt x="221989" y="127140"/>
                      </a:lnTo>
                      <a:cubicBezTo>
                        <a:pt x="185405" y="139683"/>
                        <a:pt x="195177" y="170124"/>
                        <a:pt x="202343" y="179916"/>
                      </a:cubicBezTo>
                      <a:cubicBezTo>
                        <a:pt x="196365" y="188077"/>
                        <a:pt x="189181" y="195280"/>
                        <a:pt x="181134" y="201419"/>
                      </a:cubicBezTo>
                      <a:cubicBezTo>
                        <a:pt x="145562" y="180227"/>
                        <a:pt x="128359" y="215434"/>
                        <a:pt x="128684" y="223512"/>
                      </a:cubicBezTo>
                      <a:cubicBezTo>
                        <a:pt x="123441" y="224401"/>
                        <a:pt x="118061" y="224790"/>
                        <a:pt x="112590" y="224790"/>
                      </a:cubicBezTo>
                      <a:cubicBezTo>
                        <a:pt x="107229" y="224790"/>
                        <a:pt x="101956" y="224416"/>
                        <a:pt x="96810" y="223584"/>
                      </a:cubicBezTo>
                      <a:cubicBezTo>
                        <a:pt x="86520" y="183894"/>
                        <a:pt x="51839" y="194816"/>
                        <a:pt x="43965" y="201236"/>
                      </a:cubicBezTo>
                      <a:cubicBezTo>
                        <a:pt x="35845" y="195168"/>
                        <a:pt x="28698" y="187901"/>
                        <a:pt x="22630" y="179778"/>
                      </a:cubicBezTo>
                      <a:cubicBezTo>
                        <a:pt x="43989" y="144528"/>
                        <a:pt x="9828" y="127224"/>
                        <a:pt x="1064" y="127044"/>
                      </a:cubicBezTo>
                      <a:cubicBezTo>
                        <a:pt x="323" y="122260"/>
                        <a:pt x="0" y="117365"/>
                        <a:pt x="0" y="112395"/>
                      </a:cubicBezTo>
                      <a:cubicBezTo>
                        <a:pt x="0" y="107491"/>
                        <a:pt x="315" y="102659"/>
                        <a:pt x="990" y="97929"/>
                      </a:cubicBezTo>
                      <a:cubicBezTo>
                        <a:pt x="40460" y="89949"/>
                        <a:pt x="29305" y="51351"/>
                        <a:pt x="24088" y="47163"/>
                      </a:cubicBezTo>
                      <a:lnTo>
                        <a:pt x="22218" y="45681"/>
                      </a:lnTo>
                      <a:cubicBezTo>
                        <a:pt x="28077" y="37527"/>
                        <a:pt x="35130" y="30306"/>
                        <a:pt x="43040" y="24122"/>
                      </a:cubicBezTo>
                      <a:cubicBezTo>
                        <a:pt x="80314" y="47138"/>
                        <a:pt x="97789" y="8708"/>
                        <a:pt x="96497" y="1968"/>
                      </a:cubicBezTo>
                      <a:lnTo>
                        <a:pt x="96365" y="1299"/>
                      </a:lnTo>
                      <a:cubicBezTo>
                        <a:pt x="101649" y="397"/>
                        <a:pt x="107073" y="0"/>
                        <a:pt x="112590" y="0"/>
                      </a:cubicBezTo>
                      <a:close/>
                    </a:path>
                  </a:pathLst>
                </a:custGeom>
                <a:noFill/>
                <a:ln w="6350" cap="flat" cmpd="sng" algn="ctr">
                  <a:solidFill>
                    <a:srgbClr val="5B9BD5"/>
                  </a:solidFill>
                  <a:prstDash val="solid"/>
                  <a:miter lim="800000"/>
                </a:ln>
                <a:effectLst/>
              </p:spPr>
              <p:txBody>
                <a:bodyPr rot="0" spcFirstLastPara="0" vert="horz" wrap="square" lIns="91403" tIns="45702" rIns="45702" bIns="91403"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36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err="1">
                    <a:ln>
                      <a:noFill/>
                    </a:ln>
                    <a:solidFill>
                      <a:prstClr val="black"/>
                    </a:solidFill>
                    <a:effectLst/>
                    <a:uLnTx/>
                    <a:uFillTx/>
                    <a:latin typeface="Segoe UI" pitchFamily="34" charset="0"/>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3BF8E1BA-0024-4E10-B891-E7CE70412269}"/>
                </a:ext>
              </a:extLst>
            </p:cNvPr>
            <p:cNvGrpSpPr/>
            <p:nvPr/>
          </p:nvGrpSpPr>
          <p:grpSpPr>
            <a:xfrm>
              <a:off x="6221209" y="3332408"/>
              <a:ext cx="5513588" cy="782901"/>
              <a:chOff x="6221209" y="3332408"/>
              <a:chExt cx="5513588" cy="782901"/>
            </a:xfrm>
          </p:grpSpPr>
          <p:sp>
            <p:nvSpPr>
              <p:cNvPr id="131" name="TextBox 130">
                <a:extLst>
                  <a:ext uri="{FF2B5EF4-FFF2-40B4-BE49-F238E27FC236}">
                    <a16:creationId xmlns:a16="http://schemas.microsoft.com/office/drawing/2014/main" id="{4BFA7981-73C1-4396-A1BC-0394D9F7C30B}"/>
                  </a:ext>
                </a:extLst>
              </p:cNvPr>
              <p:cNvSpPr txBox="1"/>
              <p:nvPr/>
            </p:nvSpPr>
            <p:spPr>
              <a:xfrm>
                <a:off x="6841864" y="3332408"/>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Confidentiality</a:t>
                </a:r>
              </a:p>
            </p:txBody>
          </p:sp>
          <p:grpSp>
            <p:nvGrpSpPr>
              <p:cNvPr id="132" name="Group 131">
                <a:extLst>
                  <a:ext uri="{FF2B5EF4-FFF2-40B4-BE49-F238E27FC236}">
                    <a16:creationId xmlns:a16="http://schemas.microsoft.com/office/drawing/2014/main" id="{CA5FC73D-4306-4A3A-9E58-E92E88B1A4D5}"/>
                  </a:ext>
                </a:extLst>
              </p:cNvPr>
              <p:cNvGrpSpPr/>
              <p:nvPr/>
            </p:nvGrpSpPr>
            <p:grpSpPr>
              <a:xfrm>
                <a:off x="6221209" y="3535974"/>
                <a:ext cx="5513588" cy="579335"/>
                <a:chOff x="6221209" y="3535974"/>
                <a:chExt cx="5513588" cy="579335"/>
              </a:xfrm>
            </p:grpSpPr>
            <p:cxnSp>
              <p:nvCxnSpPr>
                <p:cNvPr id="133" name="Straight Connector 132">
                  <a:extLst>
                    <a:ext uri="{FF2B5EF4-FFF2-40B4-BE49-F238E27FC236}">
                      <a16:creationId xmlns:a16="http://schemas.microsoft.com/office/drawing/2014/main" id="{9FF6FB1C-ECF1-4111-BFCD-5D6C54143A8F}"/>
                    </a:ext>
                  </a:extLst>
                </p:cNvPr>
                <p:cNvCxnSpPr>
                  <a:cxnSpLocks/>
                </p:cNvCxnSpPr>
                <p:nvPr/>
              </p:nvCxnSpPr>
              <p:spPr>
                <a:xfrm>
                  <a:off x="6861925" y="4115309"/>
                  <a:ext cx="4872872" cy="0"/>
                </a:xfrm>
                <a:prstGeom prst="line">
                  <a:avLst/>
                </a:prstGeom>
                <a:noFill/>
                <a:ln w="6350" cap="flat" cmpd="sng" algn="ctr">
                  <a:solidFill>
                    <a:sysClr val="window" lastClr="FFFFFF">
                      <a:lumMod val="75000"/>
                      <a:alpha val="32000"/>
                    </a:sysClr>
                  </a:solidFill>
                  <a:prstDash val="solid"/>
                  <a:miter lim="800000"/>
                </a:ln>
                <a:effectLst/>
              </p:spPr>
            </p:cxnSp>
            <p:grpSp>
              <p:nvGrpSpPr>
                <p:cNvPr id="134" name="Group 133">
                  <a:extLst>
                    <a:ext uri="{FF2B5EF4-FFF2-40B4-BE49-F238E27FC236}">
                      <a16:creationId xmlns:a16="http://schemas.microsoft.com/office/drawing/2014/main" id="{60A71280-4CF9-4697-B250-999574C002E5}"/>
                    </a:ext>
                  </a:extLst>
                </p:cNvPr>
                <p:cNvGrpSpPr/>
                <p:nvPr/>
              </p:nvGrpSpPr>
              <p:grpSpPr>
                <a:xfrm>
                  <a:off x="6221209" y="3535974"/>
                  <a:ext cx="460372" cy="350226"/>
                  <a:chOff x="5067901" y="2585083"/>
                  <a:chExt cx="2126766" cy="1617929"/>
                </a:xfrm>
                <a:noFill/>
              </p:grpSpPr>
              <p:sp>
                <p:nvSpPr>
                  <p:cNvPr id="135" name="Freeform 18">
                    <a:extLst>
                      <a:ext uri="{FF2B5EF4-FFF2-40B4-BE49-F238E27FC236}">
                        <a16:creationId xmlns:a16="http://schemas.microsoft.com/office/drawing/2014/main" id="{561D6432-37E9-49F1-9982-D37A00AB427C}"/>
                      </a:ext>
                    </a:extLst>
                  </p:cNvPr>
                  <p:cNvSpPr/>
                  <p:nvPr/>
                </p:nvSpPr>
                <p:spPr bwMode="auto">
                  <a:xfrm>
                    <a:off x="5067901" y="2585083"/>
                    <a:ext cx="2126766" cy="1617929"/>
                  </a:xfrm>
                  <a:custGeom>
                    <a:avLst/>
                    <a:gdLst>
                      <a:gd name="connsiteX0" fmla="*/ 78396 w 2126766"/>
                      <a:gd name="connsiteY0" fmla="*/ 346301 h 1617929"/>
                      <a:gd name="connsiteX1" fmla="*/ 1729418 w 2126766"/>
                      <a:gd name="connsiteY1" fmla="*/ 346301 h 1617929"/>
                      <a:gd name="connsiteX2" fmla="*/ 1807814 w 2126766"/>
                      <a:gd name="connsiteY2" fmla="*/ 424697 h 1617929"/>
                      <a:gd name="connsiteX3" fmla="*/ 2126766 w 2126766"/>
                      <a:gd name="connsiteY3" fmla="*/ 1533399 h 1617929"/>
                      <a:gd name="connsiteX4" fmla="*/ 2036103 w 2126766"/>
                      <a:gd name="connsiteY4" fmla="*/ 1614862 h 1617929"/>
                      <a:gd name="connsiteX5" fmla="*/ 394282 w 2126766"/>
                      <a:gd name="connsiteY5" fmla="*/ 1617929 h 1617929"/>
                      <a:gd name="connsiteX6" fmla="*/ 303619 w 2126766"/>
                      <a:gd name="connsiteY6" fmla="*/ 1530333 h 1617929"/>
                      <a:gd name="connsiteX7" fmla="*/ 0 w 2126766"/>
                      <a:gd name="connsiteY7" fmla="*/ 424697 h 1617929"/>
                      <a:gd name="connsiteX8" fmla="*/ 78396 w 2126766"/>
                      <a:gd name="connsiteY8" fmla="*/ 346301 h 1617929"/>
                      <a:gd name="connsiteX9" fmla="*/ 1659811 w 2126766"/>
                      <a:gd name="connsiteY9" fmla="*/ 0 h 1617929"/>
                      <a:gd name="connsiteX10" fmla="*/ 2068650 w 2126766"/>
                      <a:gd name="connsiteY10" fmla="*/ 0 h 1617929"/>
                      <a:gd name="connsiteX11" fmla="*/ 2126765 w 2126766"/>
                      <a:gd name="connsiteY11" fmla="*/ 58115 h 1617929"/>
                      <a:gd name="connsiteX12" fmla="*/ 2126765 w 2126766"/>
                      <a:gd name="connsiteY12" fmla="*/ 287577 h 1617929"/>
                      <a:gd name="connsiteX13" fmla="*/ 2126765 w 2126766"/>
                      <a:gd name="connsiteY13" fmla="*/ 301834 h 1617929"/>
                      <a:gd name="connsiteX14" fmla="*/ 2126765 w 2126766"/>
                      <a:gd name="connsiteY14" fmla="*/ 1370978 h 1617929"/>
                      <a:gd name="connsiteX15" fmla="*/ 1840096 w 2126766"/>
                      <a:gd name="connsiteY15" fmla="*/ 397272 h 1617929"/>
                      <a:gd name="connsiteX16" fmla="*/ 1760300 w 2126766"/>
                      <a:gd name="connsiteY16" fmla="*/ 317575 h 1617929"/>
                      <a:gd name="connsiteX17" fmla="*/ 318951 w 2126766"/>
                      <a:gd name="connsiteY17" fmla="*/ 317575 h 1617929"/>
                      <a:gd name="connsiteX18" fmla="*/ 318951 w 2126766"/>
                      <a:gd name="connsiteY18" fmla="*/ 287577 h 1617929"/>
                      <a:gd name="connsiteX19" fmla="*/ 405855 w 2126766"/>
                      <a:gd name="connsiteY19" fmla="*/ 200673 h 1617929"/>
                      <a:gd name="connsiteX20" fmla="*/ 1601696 w 2126766"/>
                      <a:gd name="connsiteY20" fmla="*/ 200673 h 1617929"/>
                      <a:gd name="connsiteX21" fmla="*/ 1601696 w 2126766"/>
                      <a:gd name="connsiteY21" fmla="*/ 58115 h 1617929"/>
                      <a:gd name="connsiteX22" fmla="*/ 1659811 w 2126766"/>
                      <a:gd name="connsiteY22" fmla="*/ 0 h 161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6766" h="1617929">
                        <a:moveTo>
                          <a:pt x="78396" y="346301"/>
                        </a:moveTo>
                        <a:lnTo>
                          <a:pt x="1729418" y="346301"/>
                        </a:lnTo>
                        <a:cubicBezTo>
                          <a:pt x="1772715" y="346301"/>
                          <a:pt x="1792479" y="378333"/>
                          <a:pt x="1807814" y="424697"/>
                        </a:cubicBezTo>
                        <a:cubicBezTo>
                          <a:pt x="1927421" y="790176"/>
                          <a:pt x="2047028" y="1183255"/>
                          <a:pt x="2126766" y="1533399"/>
                        </a:cubicBezTo>
                        <a:cubicBezTo>
                          <a:pt x="2126766" y="1576697"/>
                          <a:pt x="2079400" y="1614862"/>
                          <a:pt x="2036103" y="1614862"/>
                        </a:cubicBezTo>
                        <a:lnTo>
                          <a:pt x="394282" y="1617929"/>
                        </a:lnTo>
                        <a:cubicBezTo>
                          <a:pt x="350985" y="1617929"/>
                          <a:pt x="318953" y="1588965"/>
                          <a:pt x="303619" y="1530333"/>
                        </a:cubicBezTo>
                        <a:lnTo>
                          <a:pt x="0" y="424697"/>
                        </a:lnTo>
                        <a:cubicBezTo>
                          <a:pt x="0" y="381400"/>
                          <a:pt x="35099" y="346301"/>
                          <a:pt x="78396" y="346301"/>
                        </a:cubicBezTo>
                        <a:close/>
                        <a:moveTo>
                          <a:pt x="1659811" y="0"/>
                        </a:moveTo>
                        <a:lnTo>
                          <a:pt x="2068650" y="0"/>
                        </a:lnTo>
                        <a:cubicBezTo>
                          <a:pt x="2100746" y="0"/>
                          <a:pt x="2126765" y="26019"/>
                          <a:pt x="2126765" y="58115"/>
                        </a:cubicBezTo>
                        <a:lnTo>
                          <a:pt x="2126765" y="287577"/>
                        </a:lnTo>
                        <a:lnTo>
                          <a:pt x="2126765" y="301834"/>
                        </a:lnTo>
                        <a:lnTo>
                          <a:pt x="2126765" y="1370978"/>
                        </a:lnTo>
                        <a:cubicBezTo>
                          <a:pt x="2049093" y="1055774"/>
                          <a:pt x="1944595" y="716187"/>
                          <a:pt x="1840096" y="397272"/>
                        </a:cubicBezTo>
                        <a:cubicBezTo>
                          <a:pt x="1824488" y="350138"/>
                          <a:pt x="1804371" y="317575"/>
                          <a:pt x="1760300" y="317575"/>
                        </a:cubicBezTo>
                        <a:lnTo>
                          <a:pt x="318951" y="317575"/>
                        </a:lnTo>
                        <a:lnTo>
                          <a:pt x="318951" y="287577"/>
                        </a:lnTo>
                        <a:cubicBezTo>
                          <a:pt x="318951" y="239582"/>
                          <a:pt x="357859" y="200673"/>
                          <a:pt x="405855" y="200673"/>
                        </a:cubicBezTo>
                        <a:lnTo>
                          <a:pt x="1601696" y="200673"/>
                        </a:lnTo>
                        <a:lnTo>
                          <a:pt x="1601696" y="58115"/>
                        </a:lnTo>
                        <a:cubicBezTo>
                          <a:pt x="1601696" y="26019"/>
                          <a:pt x="1627715" y="0"/>
                          <a:pt x="1659811" y="0"/>
                        </a:cubicBezTo>
                        <a:close/>
                      </a:path>
                    </a:pathLst>
                  </a:custGeom>
                  <a:grpFill/>
                  <a:ln w="9525" cap="flat" cmpd="sng" algn="ctr">
                    <a:solidFill>
                      <a:srgbClr val="5B9BD5"/>
                    </a:solidFill>
                    <a:prstDash val="solid"/>
                    <a:miter lim="800000"/>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solidFill>
                          <a:prstClr val="white">
                            <a:alpha val="0"/>
                          </a:prstClr>
                        </a:solidFill>
                      </a:ln>
                      <a:solidFill>
                        <a:prstClr val="black"/>
                      </a:solidFill>
                      <a:effectLst/>
                      <a:uLnTx/>
                      <a:uFillTx/>
                      <a:latin typeface="Calibri" panose="020F0502020204030204"/>
                      <a:ea typeface="+mn-ea"/>
                      <a:cs typeface="+mn-cs"/>
                    </a:endParaRPr>
                  </a:p>
                </p:txBody>
              </p:sp>
              <p:sp>
                <p:nvSpPr>
                  <p:cNvPr id="136" name="Rectangle 74">
                    <a:extLst>
                      <a:ext uri="{FF2B5EF4-FFF2-40B4-BE49-F238E27FC236}">
                        <a16:creationId xmlns:a16="http://schemas.microsoft.com/office/drawing/2014/main" id="{9433FF52-7730-4663-A5D5-EFBBCB25F054}"/>
                      </a:ext>
                    </a:extLst>
                  </p:cNvPr>
                  <p:cNvSpPr/>
                  <p:nvPr/>
                </p:nvSpPr>
                <p:spPr>
                  <a:xfrm>
                    <a:off x="5840005" y="3215640"/>
                    <a:ext cx="582558" cy="748696"/>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9525" cap="flat" cmpd="sng" algn="ctr">
                    <a:solidFill>
                      <a:srgbClr val="5B9BD5"/>
                    </a:solidFill>
                    <a:prstDash val="solid"/>
                    <a:miter lim="800000"/>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28" name="Group 127">
              <a:extLst>
                <a:ext uri="{FF2B5EF4-FFF2-40B4-BE49-F238E27FC236}">
                  <a16:creationId xmlns:a16="http://schemas.microsoft.com/office/drawing/2014/main" id="{C357EE4E-F768-4216-8721-F42E3A68FBE5}"/>
                </a:ext>
              </a:extLst>
            </p:cNvPr>
            <p:cNvGrpSpPr/>
            <p:nvPr/>
          </p:nvGrpSpPr>
          <p:grpSpPr>
            <a:xfrm>
              <a:off x="6277703" y="5757739"/>
              <a:ext cx="5437033" cy="757361"/>
              <a:chOff x="6277703" y="5757739"/>
              <a:chExt cx="5437033" cy="757361"/>
            </a:xfrm>
          </p:grpSpPr>
          <p:sp>
            <p:nvSpPr>
              <p:cNvPr id="129" name="TextBox 128">
                <a:extLst>
                  <a:ext uri="{FF2B5EF4-FFF2-40B4-BE49-F238E27FC236}">
                    <a16:creationId xmlns:a16="http://schemas.microsoft.com/office/drawing/2014/main" id="{211C9AFB-2D33-4499-925B-42097E0A17A2}"/>
                  </a:ext>
                </a:extLst>
              </p:cNvPr>
              <p:cNvSpPr txBox="1"/>
              <p:nvPr/>
            </p:nvSpPr>
            <p:spPr>
              <a:xfrm>
                <a:off x="6841864" y="5757739"/>
                <a:ext cx="4872872" cy="757361"/>
              </a:xfrm>
              <a:prstGeom prst="rect">
                <a:avLst/>
              </a:prstGeom>
              <a:noFill/>
              <a:ln w="3175">
                <a:noFill/>
                <a:prstDash val="sysDot"/>
                <a:headEnd type="none"/>
                <a:tailEnd type="oval" w="lg" len="lg"/>
              </a:ln>
              <a:extLst/>
            </p:spPr>
            <p:txBody>
              <a:bodyPr wrap="square" lIns="0" tIns="0" rIns="0" bIns="0" rtlCol="0" anchor="ctr" anchorCtr="0">
                <a:noAutofit/>
              </a:bodyPr>
              <a:lstStyle>
                <a:defPPr>
                  <a:defRPr lang="en-US"/>
                </a:defPPr>
                <a:lvl1pPr>
                  <a:defRPr sz="2000">
                    <a:ln>
                      <a:noFill/>
                    </a:ln>
                    <a:ea typeface="Segoe UI" pitchFamily="34" charset="0"/>
                    <a:cs typeface="Segoe UI"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cs typeface="Segoe UI" pitchFamily="34" charset="0"/>
                  </a:rPr>
                  <a:t>Privacy</a:t>
                </a:r>
              </a:p>
            </p:txBody>
          </p:sp>
          <p:sp>
            <p:nvSpPr>
              <p:cNvPr id="130" name="Freeform 164">
                <a:extLst>
                  <a:ext uri="{FF2B5EF4-FFF2-40B4-BE49-F238E27FC236}">
                    <a16:creationId xmlns:a16="http://schemas.microsoft.com/office/drawing/2014/main" id="{250E949E-6AB5-4D03-83C6-E18DCA15B02A}"/>
                  </a:ext>
                </a:extLst>
              </p:cNvPr>
              <p:cNvSpPr>
                <a:spLocks noEditPoints="1"/>
              </p:cNvSpPr>
              <p:nvPr/>
            </p:nvSpPr>
            <p:spPr bwMode="black">
              <a:xfrm>
                <a:off x="6277703" y="5895613"/>
                <a:ext cx="347382" cy="4816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44546A"/>
              </a:solidFill>
              <a:ln>
                <a:noFill/>
              </a:ln>
              <a:extLst/>
            </p:spPr>
            <p:txBody>
              <a:bodyPr vert="horz" wrap="square" lIns="82293" tIns="41147" rIns="82293" bIns="4114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52" name="Rectangle 151">
            <a:extLst>
              <a:ext uri="{FF2B5EF4-FFF2-40B4-BE49-F238E27FC236}">
                <a16:creationId xmlns:a16="http://schemas.microsoft.com/office/drawing/2014/main" id="{692BF805-EE2D-4F7A-ADC7-7D1FA430DFA2}"/>
              </a:ext>
            </a:extLst>
          </p:cNvPr>
          <p:cNvSpPr/>
          <p:nvPr/>
        </p:nvSpPr>
        <p:spPr bwMode="auto">
          <a:xfrm>
            <a:off x="8402581" y="1661215"/>
            <a:ext cx="286288" cy="3991449"/>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827624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750" fill="hold"/>
                                        <p:tgtEl>
                                          <p:spTgt spid="70"/>
                                        </p:tgtEl>
                                        <p:attrNameLst>
                                          <p:attrName>ppt_x</p:attrName>
                                        </p:attrNameLst>
                                      </p:cBhvr>
                                      <p:tavLst>
                                        <p:tav tm="0">
                                          <p:val>
                                            <p:strVal val="0-#ppt_w/2"/>
                                          </p:val>
                                        </p:tav>
                                        <p:tav tm="100000">
                                          <p:val>
                                            <p:strVal val="#ppt_x"/>
                                          </p:val>
                                        </p:tav>
                                      </p:tavLst>
                                    </p:anim>
                                    <p:anim calcmode="lin" valueType="num">
                                      <p:cBhvr additive="base">
                                        <p:cTn id="12" dur="750" fill="hold"/>
                                        <p:tgtEl>
                                          <p:spTgt spid="7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22"/>
                                        </p:tgtEl>
                                        <p:attrNameLst>
                                          <p:attrName>style.visibility</p:attrName>
                                        </p:attrNameLst>
                                      </p:cBhvr>
                                      <p:to>
                                        <p:strVal val="visible"/>
                                      </p:to>
                                    </p:set>
                                    <p:anim calcmode="lin" valueType="num">
                                      <p:cBhvr additive="base">
                                        <p:cTn id="15" dur="750" fill="hold"/>
                                        <p:tgtEl>
                                          <p:spTgt spid="122"/>
                                        </p:tgtEl>
                                        <p:attrNameLst>
                                          <p:attrName>ppt_x</p:attrName>
                                        </p:attrNameLst>
                                      </p:cBhvr>
                                      <p:tavLst>
                                        <p:tav tm="0">
                                          <p:val>
                                            <p:strVal val="1+#ppt_w/2"/>
                                          </p:val>
                                        </p:tav>
                                        <p:tav tm="100000">
                                          <p:val>
                                            <p:strVal val="#ppt_x"/>
                                          </p:val>
                                        </p:tav>
                                      </p:tavLst>
                                    </p:anim>
                                    <p:anim calcmode="lin" valueType="num">
                                      <p:cBhvr additive="base">
                                        <p:cTn id="16" dur="750" fill="hold"/>
                                        <p:tgtEl>
                                          <p:spTgt spid="1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C1DC0-9977-4BF6-9A85-E7EB151D29D6}"/>
              </a:ext>
            </a:extLst>
          </p:cNvPr>
          <p:cNvSpPr>
            <a:spLocks noGrp="1"/>
          </p:cNvSpPr>
          <p:nvPr>
            <p:ph type="title"/>
          </p:nvPr>
        </p:nvSpPr>
        <p:spPr/>
        <p:txBody>
          <a:bodyPr/>
          <a:lstStyle/>
          <a:p>
            <a:r>
              <a:rPr lang="en-US" dirty="0">
                <a:solidFill>
                  <a:schemeClr val="bg1"/>
                </a:solidFill>
              </a:rPr>
              <a:t>Roles and Responsibilities</a:t>
            </a:r>
          </a:p>
        </p:txBody>
      </p:sp>
      <p:sp>
        <p:nvSpPr>
          <p:cNvPr id="5" name="Content Placeholder 4">
            <a:extLst>
              <a:ext uri="{FF2B5EF4-FFF2-40B4-BE49-F238E27FC236}">
                <a16:creationId xmlns:a16="http://schemas.microsoft.com/office/drawing/2014/main" id="{A1C72C87-1B85-4DEC-B2EE-A627F31AE6FB}"/>
              </a:ext>
            </a:extLst>
          </p:cNvPr>
          <p:cNvSpPr>
            <a:spLocks noGrp="1"/>
          </p:cNvSpPr>
          <p:nvPr>
            <p:ph idx="1"/>
          </p:nvPr>
        </p:nvSpPr>
        <p:spPr/>
        <p:txBody>
          <a:bodyPr/>
          <a:lstStyle/>
          <a:p>
            <a:r>
              <a:rPr lang="en-US" sz="2000" b="1" dirty="0"/>
              <a:t>Security </a:t>
            </a:r>
            <a:r>
              <a:rPr lang="en-US" sz="2000" dirty="0"/>
              <a:t>- Incorporate security necessities into every aspect of the business; enable others to automate compliance</a:t>
            </a:r>
          </a:p>
          <a:p>
            <a:r>
              <a:rPr lang="en-US" sz="2000" b="1" dirty="0"/>
              <a:t>Development</a:t>
            </a:r>
            <a:r>
              <a:rPr lang="en-US" sz="2000" dirty="0"/>
              <a:t> – Quickly build, deploy &amp; update a product that our customers love; Enable other groups by building what they need to support you.</a:t>
            </a:r>
          </a:p>
          <a:p>
            <a:r>
              <a:rPr lang="en-US" sz="2000" b="1" dirty="0"/>
              <a:t>IS/IT</a:t>
            </a:r>
            <a:r>
              <a:rPr lang="en-US" sz="2000" dirty="0"/>
              <a:t> – Build infrastructure as code; enable others by helping to eliminate waste throughout the technology landscape</a:t>
            </a:r>
          </a:p>
          <a:p>
            <a:r>
              <a:rPr lang="en-US" sz="2000" b="1" dirty="0"/>
              <a:t>Management</a:t>
            </a:r>
            <a:r>
              <a:rPr lang="en-US" sz="2000" dirty="0"/>
              <a:t> – Enable the teams by giving them flexibility, guidance and support to do what is needed; remove obstacles</a:t>
            </a:r>
          </a:p>
          <a:p>
            <a:r>
              <a:rPr lang="en-US" sz="2000" b="1" dirty="0"/>
              <a:t>Senior Management</a:t>
            </a:r>
            <a:r>
              <a:rPr lang="en-US" sz="2000" dirty="0"/>
              <a:t> – Embrace Cultural Change; Drive Transformation in the organization.</a:t>
            </a:r>
          </a:p>
          <a:p>
            <a:endParaRPr lang="en-US" sz="2000" dirty="0"/>
          </a:p>
        </p:txBody>
      </p:sp>
      <p:sp>
        <p:nvSpPr>
          <p:cNvPr id="6" name="Text Placeholder 5">
            <a:extLst>
              <a:ext uri="{FF2B5EF4-FFF2-40B4-BE49-F238E27FC236}">
                <a16:creationId xmlns:a16="http://schemas.microsoft.com/office/drawing/2014/main" id="{13233A09-5719-43A8-A54B-1753ED912E93}"/>
              </a:ext>
            </a:extLst>
          </p:cNvPr>
          <p:cNvSpPr>
            <a:spLocks noGrp="1"/>
          </p:cNvSpPr>
          <p:nvPr>
            <p:ph type="body" sz="quarter" idx="13"/>
          </p:nvPr>
        </p:nvSpPr>
        <p:spPr/>
        <p:txBody>
          <a:bodyPr/>
          <a:lstStyle/>
          <a:p>
            <a:endParaRPr lang="en-US"/>
          </a:p>
        </p:txBody>
      </p:sp>
      <p:sp useBgFill="1">
        <p:nvSpPr>
          <p:cNvPr id="4" name="Rectangle 3">
            <a:extLst>
              <a:ext uri="{FF2B5EF4-FFF2-40B4-BE49-F238E27FC236}">
                <a16:creationId xmlns:a16="http://schemas.microsoft.com/office/drawing/2014/main" id="{DA002015-B57B-4849-93F7-A08ACC15F88F}"/>
              </a:ext>
            </a:extLst>
          </p:cNvPr>
          <p:cNvSpPr/>
          <p:nvPr/>
        </p:nvSpPr>
        <p:spPr>
          <a:xfrm>
            <a:off x="482655" y="4984381"/>
            <a:ext cx="7660412" cy="922432"/>
          </a:xfrm>
          <a:prstGeom prst="rect">
            <a:avLst/>
          </a:prstGeom>
        </p:spPr>
        <p:txBody>
          <a:bodyPr wrap="square">
            <a:spAutoFit/>
          </a:bodyPr>
          <a:lstStyle/>
          <a:p>
            <a:pPr defTabSz="684999"/>
            <a:r>
              <a:rPr lang="en-US" sz="2697" dirty="0">
                <a:latin typeface="Calibri" panose="020F0502020204030204"/>
              </a:rPr>
              <a:t>Everyone – Help build a product/service that will inspire our customers to become raving fans</a:t>
            </a:r>
          </a:p>
        </p:txBody>
      </p:sp>
    </p:spTree>
    <p:extLst>
      <p:ext uri="{BB962C8B-B14F-4D97-AF65-F5344CB8AC3E}">
        <p14:creationId xmlns:p14="http://schemas.microsoft.com/office/powerpoint/2010/main" val="14241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540FA2-2312-43C0-9F3D-99383FAA07A3}"/>
              </a:ext>
            </a:extLst>
          </p:cNvPr>
          <p:cNvPicPr>
            <a:picLocks noChangeAspect="1"/>
          </p:cNvPicPr>
          <p:nvPr/>
        </p:nvPicPr>
        <p:blipFill rotWithShape="1">
          <a:blip r:embed="rId3"/>
          <a:srcRect b="18474"/>
          <a:stretch/>
        </p:blipFill>
        <p:spPr>
          <a:xfrm>
            <a:off x="5189" y="-200281"/>
            <a:ext cx="9133623" cy="4581198"/>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1763494" y="4597464"/>
            <a:ext cx="6087331" cy="1156535"/>
          </a:xfrm>
          <a:prstGeom prst="rect">
            <a:avLst/>
          </a:prstGeom>
        </p:spPr>
        <p:txBody>
          <a:bodyPr wrap="square">
            <a:spAutoFit/>
          </a:bodyPr>
          <a:lstStyle/>
          <a:p>
            <a:pPr defTabSz="685091">
              <a:lnSpc>
                <a:spcPct val="107000"/>
              </a:lnSpc>
              <a:spcBef>
                <a:spcPts val="221"/>
              </a:spcBef>
              <a:spcAft>
                <a:spcPts val="588"/>
              </a:spcAft>
            </a:pPr>
            <a:r>
              <a:rPr lang="en-US" sz="1322">
                <a:solidFill>
                  <a:srgbClr val="353535"/>
                </a:solidFill>
                <a:latin typeface="Segoe UI Semilight"/>
              </a:rPr>
              <a:t>“Azure support for Docker, Kubernetes, Puppet, Terraform, Cassandra, and other open source tools has become very important to us and has really accelerated our move into Azure.” </a:t>
            </a:r>
            <a:br>
              <a:rPr lang="en-US" sz="1322">
                <a:solidFill>
                  <a:srgbClr val="353535"/>
                </a:solidFill>
                <a:latin typeface="Segoe UI Semilight"/>
              </a:rPr>
            </a:br>
            <a:r>
              <a:rPr lang="en-US" sz="1322">
                <a:solidFill>
                  <a:srgbClr val="353535"/>
                </a:solidFill>
                <a:latin typeface="Segoe UI Semilight"/>
              </a:rPr>
              <a:t>– Robert </a:t>
            </a:r>
            <a:r>
              <a:rPr lang="en-US" sz="1322" err="1">
                <a:solidFill>
                  <a:srgbClr val="353535"/>
                </a:solidFill>
                <a:latin typeface="Segoe UI Semilight"/>
              </a:rPr>
              <a:t>Rudduck</a:t>
            </a:r>
            <a:r>
              <a:rPr lang="en-US" sz="1322">
                <a:solidFill>
                  <a:srgbClr val="353535"/>
                </a:solidFill>
                <a:latin typeface="Segoe UI Semilight"/>
              </a:rPr>
              <a:t>, Director of Architecture and DevOps</a:t>
            </a:r>
            <a:br>
              <a:rPr lang="en-US" sz="1322">
                <a:solidFill>
                  <a:srgbClr val="353535"/>
                </a:solidFill>
                <a:latin typeface="Segoe UI Semilight"/>
              </a:rPr>
            </a:br>
            <a:r>
              <a:rPr lang="en-AU" sz="1175" u="sng">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175">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246240" y="1107084"/>
            <a:ext cx="3034509" cy="2203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671" tIns="105337" rIns="131671" bIns="105337" numCol="1" spcCol="0" rtlCol="0" fromWordArt="0" anchor="t" anchorCtr="0" forceAA="0" compatLnSpc="1">
            <a:prstTxWarp prst="textNoShape">
              <a:avLst/>
            </a:prstTxWarp>
            <a:noAutofit/>
          </a:bodyPr>
          <a:lstStyle/>
          <a:p>
            <a:pPr defTabSz="685091">
              <a:lnSpc>
                <a:spcPct val="90000"/>
              </a:lnSpc>
              <a:defRPr/>
            </a:pPr>
            <a:r>
              <a:rPr lang="en-US" sz="2350">
                <a:solidFill>
                  <a:srgbClr val="FFFFFF"/>
                </a:solidFill>
                <a:latin typeface="Calibri" panose="020F0502020204030204" pitchFamily="34" charset="0"/>
                <a:ea typeface="Calibri" panose="020F0502020204030204" pitchFamily="34" charset="0"/>
                <a:cs typeface="Arial" panose="020B0604020202020204" pitchFamily="34" charset="0"/>
              </a:rPr>
              <a:t>Use and orchestrate your favorite 3</a:t>
            </a:r>
            <a:r>
              <a:rPr lang="en-US" sz="2350" baseline="30000">
                <a:solidFill>
                  <a:srgbClr val="FFFFFF"/>
                </a:solidFill>
                <a:latin typeface="Calibri" panose="020F0502020204030204" pitchFamily="34" charset="0"/>
                <a:ea typeface="Calibri" panose="020F0502020204030204" pitchFamily="34" charset="0"/>
                <a:cs typeface="Arial" panose="020B0604020202020204" pitchFamily="34" charset="0"/>
              </a:rPr>
              <a:t>rd</a:t>
            </a:r>
            <a:r>
              <a:rPr lang="en-US" sz="2350">
                <a:solidFill>
                  <a:srgbClr val="FFFFFF"/>
                </a:solidFill>
                <a:latin typeface="Calibri" panose="020F0502020204030204" pitchFamily="34" charset="0"/>
                <a:ea typeface="Calibri" panose="020F0502020204030204" pitchFamily="34" charset="0"/>
                <a:cs typeface="Arial" panose="020B0604020202020204" pitchFamily="34" charset="0"/>
              </a:rPr>
              <a:t> party tools. Your toolchain, seamlessly integrated with Azure.</a:t>
            </a:r>
            <a:endParaRPr lang="en-US" sz="2350" spc="-21">
              <a:ln w="3175">
                <a:noFill/>
              </a:ln>
              <a:solidFill>
                <a:srgbClr val="FFFFFF"/>
              </a:solidFill>
              <a:latin typeface="Segoe UI"/>
              <a:cs typeface="Segoe UI Semilight" panose="020B0402040204020203" pitchFamily="34" charset="0"/>
            </a:endParaRPr>
          </a:p>
        </p:txBody>
      </p:sp>
      <p:pic>
        <p:nvPicPr>
          <p:cNvPr id="5" name="Picture 4">
            <a:extLst>
              <a:ext uri="{FF2B5EF4-FFF2-40B4-BE49-F238E27FC236}">
                <a16:creationId xmlns:a16="http://schemas.microsoft.com/office/drawing/2014/main" id="{C03CAB49-588B-4ED8-861A-2B8DCFB3181E}"/>
              </a:ext>
            </a:extLst>
          </p:cNvPr>
          <p:cNvPicPr>
            <a:picLocks noChangeAspect="1"/>
          </p:cNvPicPr>
          <p:nvPr/>
        </p:nvPicPr>
        <p:blipFill>
          <a:blip r:embed="rId5"/>
          <a:stretch>
            <a:fillRect/>
          </a:stretch>
        </p:blipFill>
        <p:spPr>
          <a:xfrm>
            <a:off x="233254" y="4645338"/>
            <a:ext cx="1036204" cy="773699"/>
          </a:xfrm>
          <a:prstGeom prst="rect">
            <a:avLst/>
          </a:prstGeom>
        </p:spPr>
      </p:pic>
      <p:sp>
        <p:nvSpPr>
          <p:cNvPr id="2" name="Title 1">
            <a:extLst>
              <a:ext uri="{FF2B5EF4-FFF2-40B4-BE49-F238E27FC236}">
                <a16:creationId xmlns:a16="http://schemas.microsoft.com/office/drawing/2014/main" id="{3479334F-4988-4B84-AD85-A7C25D9A96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32A01A-2FC0-484A-9585-139D87DA1A53}"/>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90D33DE7-0A1B-4FA5-976A-59BF741A8CE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8889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5AF68C-149F-485F-B3AE-F40486B4DCFA}"/>
              </a:ext>
            </a:extLst>
          </p:cNvPr>
          <p:cNvSpPr/>
          <p:nvPr/>
        </p:nvSpPr>
        <p:spPr>
          <a:xfrm>
            <a:off x="93896" y="3214265"/>
            <a:ext cx="1586529" cy="453970"/>
          </a:xfrm>
          <a:prstGeom prst="rect">
            <a:avLst/>
          </a:prstGeom>
        </p:spPr>
        <p:txBody>
          <a:bodyPr wrap="square">
            <a:spAutoFit/>
          </a:bodyPr>
          <a:lstStyle/>
          <a:p>
            <a:pPr algn="ctr" defTabSz="685091">
              <a:defRPr/>
            </a:pPr>
            <a:r>
              <a:rPr lang="en-US" sz="2350">
                <a:solidFill>
                  <a:srgbClr val="FFFFFF"/>
                </a:solidFill>
                <a:latin typeface="Segoe UI Light"/>
              </a:rPr>
              <a:t>Simple</a:t>
            </a:r>
          </a:p>
        </p:txBody>
      </p:sp>
      <p:graphicFrame>
        <p:nvGraphicFramePr>
          <p:cNvPr id="2" name="Table 1">
            <a:extLst>
              <a:ext uri="{FF2B5EF4-FFF2-40B4-BE49-F238E27FC236}">
                <a16:creationId xmlns:a16="http://schemas.microsoft.com/office/drawing/2014/main" id="{925B341E-6A94-460E-9E69-916E78A37107}"/>
              </a:ext>
            </a:extLst>
          </p:cNvPr>
          <p:cNvGraphicFramePr>
            <a:graphicFrameLocks noGrp="1"/>
          </p:cNvGraphicFramePr>
          <p:nvPr>
            <p:extLst/>
          </p:nvPr>
        </p:nvGraphicFramePr>
        <p:xfrm>
          <a:off x="6380678" y="2411610"/>
          <a:ext cx="1623033" cy="2147765"/>
        </p:xfrm>
        <a:graphic>
          <a:graphicData uri="http://schemas.openxmlformats.org/drawingml/2006/table">
            <a:tbl>
              <a:tblPr firstRow="1" firstCol="1" bandRow="1">
                <a:tableStyleId>{5C22544A-7EE6-4342-B048-85BDC9FD1C3A}</a:tableStyleId>
              </a:tblPr>
              <a:tblGrid>
                <a:gridCol w="1623033">
                  <a:extLst>
                    <a:ext uri="{9D8B030D-6E8A-4147-A177-3AD203B41FA5}">
                      <a16:colId xmlns:a16="http://schemas.microsoft.com/office/drawing/2014/main" val="1304655083"/>
                    </a:ext>
                  </a:extLst>
                </a:gridCol>
              </a:tblGrid>
              <a:tr h="2030860">
                <a:tc>
                  <a:txBody>
                    <a:bodyPr/>
                    <a:lstStyle/>
                    <a:p>
                      <a:pPr algn="l">
                        <a:lnSpc>
                          <a:spcPct val="107000"/>
                        </a:lnSpc>
                        <a:spcBef>
                          <a:spcPts val="300"/>
                        </a:spcBef>
                        <a:spcAft>
                          <a:spcPts val="800"/>
                        </a:spcAft>
                      </a:pPr>
                      <a:endParaRPr lang="en-AU" sz="700">
                        <a:effectLst/>
                      </a:endParaRPr>
                    </a:p>
                    <a:p>
                      <a:pPr algn="l">
                        <a:lnSpc>
                          <a:spcPct val="107000"/>
                        </a:lnSpc>
                        <a:spcAft>
                          <a:spcPts val="800"/>
                        </a:spcAft>
                      </a:pPr>
                      <a:r>
                        <a:rPr lang="en-AU" sz="700">
                          <a:effectLst/>
                        </a:rPr>
                        <a:t>E-commerce challenger eyes the top spot, simplifies development and delivery with DevOps on Azure</a:t>
                      </a:r>
                    </a:p>
                    <a:p>
                      <a:pPr algn="l">
                        <a:lnSpc>
                          <a:spcPct val="107000"/>
                        </a:lnSpc>
                        <a:spcBef>
                          <a:spcPts val="300"/>
                        </a:spcBef>
                        <a:spcAft>
                          <a:spcPts val="800"/>
                        </a:spcAft>
                      </a:pPr>
                      <a:r>
                        <a:rPr lang="en-AU" sz="700">
                          <a:effectLst/>
                        </a:rPr>
                        <a:t>“Being able to leverage so many off-the-shelf services and tools from Azure enabled us to go from zero to a full- fledged e-commerce marketplace in just about 12 months.” – Mike Hanrahan, CTO</a:t>
                      </a:r>
                    </a:p>
                    <a:p>
                      <a:pPr algn="l">
                        <a:lnSpc>
                          <a:spcPct val="107000"/>
                        </a:lnSpc>
                        <a:spcBef>
                          <a:spcPts val="300"/>
                        </a:spcBef>
                        <a:spcAft>
                          <a:spcPts val="800"/>
                        </a:spcAft>
                      </a:pPr>
                      <a:r>
                        <a:rPr lang="en-AU" sz="700" u="sng">
                          <a:effectLst/>
                          <a:hlinkClick r:id="rId3"/>
                        </a:rPr>
                        <a:t>Read the story</a:t>
                      </a:r>
                      <a:endParaRPr lang="en-AU" sz="700">
                        <a:effectLst/>
                        <a:latin typeface="Calibri" panose="020F0502020204030204" pitchFamily="34" charset="0"/>
                        <a:ea typeface="Calibri" panose="020F0502020204030204" pitchFamily="34" charset="0"/>
                        <a:cs typeface="Arial" panose="020B0604020202020204" pitchFamily="34" charset="0"/>
                      </a:endParaRPr>
                    </a:p>
                  </a:txBody>
                  <a:tcPr marL="120535" marR="120535" marT="30133" marB="30133"/>
                </a:tc>
                <a:extLst>
                  <a:ext uri="{0D108BD9-81ED-4DB2-BD59-A6C34878D82A}">
                    <a16:rowId xmlns:a16="http://schemas.microsoft.com/office/drawing/2014/main" val="2668425041"/>
                  </a:ext>
                </a:extLst>
              </a:tr>
            </a:tbl>
          </a:graphicData>
        </a:graphic>
      </p:graphicFrame>
      <p:pic>
        <p:nvPicPr>
          <p:cNvPr id="1025" name="Picture 7" descr="Image result for jet.com">
            <a:hlinkClick r:id="rId4"/>
            <a:extLst>
              <a:ext uri="{FF2B5EF4-FFF2-40B4-BE49-F238E27FC236}">
                <a16:creationId xmlns:a16="http://schemas.microsoft.com/office/drawing/2014/main" id="{A1585E8B-1296-4949-8970-1BCB807AAF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0517" y="3111492"/>
            <a:ext cx="398736" cy="3987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F6539C6-9B70-4304-A969-9BB3AEA4786D}"/>
              </a:ext>
            </a:extLst>
          </p:cNvPr>
          <p:cNvPicPr>
            <a:picLocks noChangeAspect="1"/>
          </p:cNvPicPr>
          <p:nvPr/>
        </p:nvPicPr>
        <p:blipFill>
          <a:blip r:embed="rId6"/>
          <a:stretch>
            <a:fillRect/>
          </a:stretch>
        </p:blipFill>
        <p:spPr>
          <a:xfrm>
            <a:off x="335619" y="4650349"/>
            <a:ext cx="1147192" cy="468287"/>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1763494" y="4597465"/>
            <a:ext cx="5558488" cy="1017266"/>
          </a:xfrm>
          <a:prstGeom prst="rect">
            <a:avLst/>
          </a:prstGeom>
        </p:spPr>
        <p:txBody>
          <a:bodyPr wrap="square">
            <a:spAutoFit/>
          </a:bodyPr>
          <a:lstStyle/>
          <a:p>
            <a:pPr defTabSz="685091">
              <a:lnSpc>
                <a:spcPct val="107000"/>
              </a:lnSpc>
              <a:spcBef>
                <a:spcPts val="221"/>
              </a:spcBef>
              <a:spcAft>
                <a:spcPts val="588"/>
              </a:spcAft>
            </a:pPr>
            <a:r>
              <a:rPr lang="en-AU" sz="1322">
                <a:solidFill>
                  <a:srgbClr val="353535"/>
                </a:solidFill>
                <a:latin typeface="Segoe UI Semilight"/>
              </a:rPr>
              <a:t>“Being able to leverage so many off-the-shelf services and tools from Azure enabled us to go from zero to a full- fledged e-commerce marketplace in just about 12 months.” – Mike Hanrahan, CTO</a:t>
            </a:r>
          </a:p>
          <a:p>
            <a:pPr defTabSz="685091">
              <a:lnSpc>
                <a:spcPct val="107000"/>
              </a:lnSpc>
              <a:spcBef>
                <a:spcPts val="221"/>
              </a:spcBef>
              <a:spcAft>
                <a:spcPts val="588"/>
              </a:spcAft>
            </a:pPr>
            <a:r>
              <a:rPr lang="en-AU" sz="1028" u="sng">
                <a:solidFill>
                  <a:srgbClr val="353535"/>
                </a:solidFill>
                <a:latin typeface="Segoe UI Semilight"/>
                <a:hlinkClick r:id="rId3"/>
              </a:rPr>
              <a:t>Read the story</a:t>
            </a:r>
            <a:endParaRPr lang="en-AU" sz="1175">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372A082-0B07-4A4E-96E3-E807BE34311F}"/>
              </a:ext>
            </a:extLst>
          </p:cNvPr>
          <p:cNvPicPr>
            <a:picLocks noChangeAspect="1"/>
          </p:cNvPicPr>
          <p:nvPr/>
        </p:nvPicPr>
        <p:blipFill>
          <a:blip r:embed="rId7"/>
          <a:stretch>
            <a:fillRect/>
          </a:stretch>
        </p:blipFill>
        <p:spPr>
          <a:xfrm>
            <a:off x="5189" y="-979746"/>
            <a:ext cx="9159910" cy="5438222"/>
          </a:xfrm>
          <a:prstGeom prst="rect">
            <a:avLst/>
          </a:prstGeom>
        </p:spPr>
      </p:pic>
      <p:sp>
        <p:nvSpPr>
          <p:cNvPr id="12" name="Rectangle 11">
            <a:extLst>
              <a:ext uri="{FF2B5EF4-FFF2-40B4-BE49-F238E27FC236}">
                <a16:creationId xmlns:a16="http://schemas.microsoft.com/office/drawing/2014/main" id="{6F55B834-94EF-4DA2-9483-A657C25BD40E}"/>
              </a:ext>
            </a:extLst>
          </p:cNvPr>
          <p:cNvSpPr/>
          <p:nvPr/>
        </p:nvSpPr>
        <p:spPr bwMode="auto">
          <a:xfrm>
            <a:off x="246240" y="1107084"/>
            <a:ext cx="3034509" cy="2203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671" tIns="105337" rIns="131671" bIns="105337" numCol="1" spcCol="0" rtlCol="0" fromWordArt="0" anchor="t" anchorCtr="0" forceAA="0" compatLnSpc="1">
            <a:prstTxWarp prst="textNoShape">
              <a:avLst/>
            </a:prstTxWarp>
            <a:noAutofit/>
          </a:bodyPr>
          <a:lstStyle/>
          <a:p>
            <a:pPr defTabSz="685091">
              <a:lnSpc>
                <a:spcPct val="90000"/>
              </a:lnSpc>
              <a:defRPr/>
            </a:pPr>
            <a:r>
              <a:rPr lang="en-US" sz="2350" spc="-21">
                <a:ln w="3175">
                  <a:noFill/>
                </a:ln>
                <a:solidFill>
                  <a:srgbClr val="FFFFFF"/>
                </a:solidFill>
                <a:latin typeface="Segoe UI"/>
                <a:cs typeface="Segoe UI Semilight" panose="020B0402040204020203" pitchFamily="34" charset="0"/>
              </a:rPr>
              <a:t>Spend less time building delivery pipelines and more time delivering software</a:t>
            </a:r>
          </a:p>
        </p:txBody>
      </p:sp>
      <p:sp>
        <p:nvSpPr>
          <p:cNvPr id="3" name="Title 2">
            <a:extLst>
              <a:ext uri="{FF2B5EF4-FFF2-40B4-BE49-F238E27FC236}">
                <a16:creationId xmlns:a16="http://schemas.microsoft.com/office/drawing/2014/main" id="{5146897F-BACB-4E80-A074-878E25151C72}"/>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DC255073-160F-4AB6-B7D8-C73C89F470BF}"/>
              </a:ext>
            </a:extLst>
          </p:cNvPr>
          <p:cNvSpPr>
            <a:spLocks noGrp="1"/>
          </p:cNvSpPr>
          <p:nvPr>
            <p:ph idx="1"/>
          </p:nvPr>
        </p:nvSpPr>
        <p:spPr/>
        <p:txBody>
          <a:bodyPr/>
          <a:lstStyle/>
          <a:p>
            <a:endParaRPr lang="en-US"/>
          </a:p>
        </p:txBody>
      </p:sp>
      <p:sp>
        <p:nvSpPr>
          <p:cNvPr id="8" name="Text Placeholder 7">
            <a:extLst>
              <a:ext uri="{FF2B5EF4-FFF2-40B4-BE49-F238E27FC236}">
                <a16:creationId xmlns:a16="http://schemas.microsoft.com/office/drawing/2014/main" id="{C011DFD9-6AE6-474B-BD03-F5B0ECDC616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878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644C8A-EE96-440C-B3ED-FBEC9653C8F2}"/>
              </a:ext>
            </a:extLst>
          </p:cNvPr>
          <p:cNvPicPr>
            <a:picLocks noChangeAspect="1"/>
          </p:cNvPicPr>
          <p:nvPr/>
        </p:nvPicPr>
        <p:blipFill rotWithShape="1">
          <a:blip r:embed="rId3"/>
          <a:srcRect b="20741"/>
          <a:stretch/>
        </p:blipFill>
        <p:spPr>
          <a:xfrm>
            <a:off x="1836" y="308829"/>
            <a:ext cx="9133623" cy="4072089"/>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1763494" y="4597465"/>
            <a:ext cx="5717141" cy="1041439"/>
          </a:xfrm>
          <a:prstGeom prst="rect">
            <a:avLst/>
          </a:prstGeom>
        </p:spPr>
        <p:txBody>
          <a:bodyPr wrap="square">
            <a:spAutoFit/>
          </a:bodyPr>
          <a:lstStyle/>
          <a:p>
            <a:pPr defTabSz="685091">
              <a:lnSpc>
                <a:spcPct val="107000"/>
              </a:lnSpc>
              <a:spcBef>
                <a:spcPts val="221"/>
              </a:spcBef>
              <a:spcAft>
                <a:spcPts val="588"/>
              </a:spcAft>
            </a:pPr>
            <a:r>
              <a:rPr lang="en-US" sz="1322" dirty="0">
                <a:solidFill>
                  <a:srgbClr val="353535"/>
                </a:solidFill>
                <a:latin typeface="Segoe UI Semilight"/>
              </a:rPr>
              <a:t>“With DevOps and Azure, we’re able to reduce our new-feature release cycle down to one week, and we think we can even speed that up.” </a:t>
            </a:r>
            <a:br>
              <a:rPr lang="en-US" sz="1322" dirty="0">
                <a:solidFill>
                  <a:srgbClr val="353535"/>
                </a:solidFill>
                <a:latin typeface="Segoe UI Semilight"/>
              </a:rPr>
            </a:br>
            <a:r>
              <a:rPr lang="en-US" sz="1322" dirty="0">
                <a:solidFill>
                  <a:srgbClr val="353535"/>
                </a:solidFill>
                <a:latin typeface="Segoe UI Semilight"/>
              </a:rPr>
              <a:t>– </a:t>
            </a:r>
            <a:r>
              <a:rPr lang="en-US" sz="1322" dirty="0" err="1">
                <a:solidFill>
                  <a:srgbClr val="353535"/>
                </a:solidFill>
                <a:latin typeface="Segoe UI Semilight"/>
              </a:rPr>
              <a:t>Fikri</a:t>
            </a:r>
            <a:r>
              <a:rPr lang="en-US" sz="1322" dirty="0">
                <a:solidFill>
                  <a:srgbClr val="353535"/>
                </a:solidFill>
                <a:latin typeface="Segoe UI Semilight"/>
              </a:rPr>
              <a:t> </a:t>
            </a:r>
            <a:r>
              <a:rPr lang="en-US" sz="1322" dirty="0" err="1">
                <a:solidFill>
                  <a:srgbClr val="353535"/>
                </a:solidFill>
                <a:latin typeface="Segoe UI Semilight"/>
              </a:rPr>
              <a:t>Larguet</a:t>
            </a:r>
            <a:r>
              <a:rPr lang="en-US" sz="1322" dirty="0">
                <a:solidFill>
                  <a:srgbClr val="353535"/>
                </a:solidFill>
                <a:latin typeface="Segoe UI Semilight"/>
              </a:rPr>
              <a:t>, Director of Cloud Services</a:t>
            </a:r>
          </a:p>
          <a:p>
            <a:pPr defTabSz="685091">
              <a:lnSpc>
                <a:spcPct val="107000"/>
              </a:lnSpc>
              <a:spcBef>
                <a:spcPts val="221"/>
              </a:spcBef>
              <a:spcAft>
                <a:spcPts val="588"/>
              </a:spcAft>
            </a:pPr>
            <a:r>
              <a:rPr lang="en-AU" sz="1175" u="sng" dirty="0">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175" dirty="0">
              <a:solidFill>
                <a:srgbClr val="353535"/>
              </a:solidFill>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246240" y="1107084"/>
            <a:ext cx="3034509" cy="2203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671" tIns="105337" rIns="131671" bIns="105337" numCol="1" spcCol="0" rtlCol="0" fromWordArt="0" anchor="t" anchorCtr="0" forceAA="0" compatLnSpc="1">
            <a:prstTxWarp prst="textNoShape">
              <a:avLst/>
            </a:prstTxWarp>
            <a:noAutofit/>
          </a:bodyPr>
          <a:lstStyle/>
          <a:p>
            <a:pPr defTabSz="685091">
              <a:lnSpc>
                <a:spcPct val="90000"/>
              </a:lnSpc>
              <a:defRPr/>
            </a:pPr>
            <a:r>
              <a:rPr lang="en-US" sz="2350">
                <a:solidFill>
                  <a:srgbClr val="FFFFFF"/>
                </a:solidFill>
                <a:latin typeface="Calibri" panose="020F0502020204030204" pitchFamily="34" charset="0"/>
                <a:ea typeface="Calibri" panose="020F0502020204030204" pitchFamily="34" charset="0"/>
                <a:cs typeface="Arial" panose="020B0604020202020204" pitchFamily="34" charset="0"/>
              </a:rPr>
              <a:t>Deploy continuously and compliantly to enterprise-grade cloud services, with integrated security and monitoring.</a:t>
            </a:r>
            <a:endParaRPr lang="en-US" sz="2350" spc="-21">
              <a:ln w="3175">
                <a:noFill/>
              </a:ln>
              <a:solidFill>
                <a:srgbClr val="FFFFFF"/>
              </a:solidFill>
              <a:latin typeface="Segoe UI"/>
              <a:cs typeface="Segoe UI Semilight" panose="020B0402040204020203" pitchFamily="34" charset="0"/>
            </a:endParaRPr>
          </a:p>
        </p:txBody>
      </p:sp>
      <p:pic>
        <p:nvPicPr>
          <p:cNvPr id="17" name="Picture 16">
            <a:extLst>
              <a:ext uri="{FF2B5EF4-FFF2-40B4-BE49-F238E27FC236}">
                <a16:creationId xmlns:a16="http://schemas.microsoft.com/office/drawing/2014/main" id="{26519380-3B83-444E-9660-D6F2867F53AC}"/>
              </a:ext>
            </a:extLst>
          </p:cNvPr>
          <p:cNvPicPr>
            <a:picLocks noChangeAspect="1"/>
          </p:cNvPicPr>
          <p:nvPr/>
        </p:nvPicPr>
        <p:blipFill>
          <a:blip r:embed="rId5"/>
          <a:stretch>
            <a:fillRect/>
          </a:stretch>
        </p:blipFill>
        <p:spPr>
          <a:xfrm>
            <a:off x="246240" y="4649041"/>
            <a:ext cx="1355714" cy="266906"/>
          </a:xfrm>
          <a:prstGeom prst="rect">
            <a:avLst/>
          </a:prstGeom>
        </p:spPr>
      </p:pic>
      <p:sp>
        <p:nvSpPr>
          <p:cNvPr id="2" name="Title 1">
            <a:extLst>
              <a:ext uri="{FF2B5EF4-FFF2-40B4-BE49-F238E27FC236}">
                <a16:creationId xmlns:a16="http://schemas.microsoft.com/office/drawing/2014/main" id="{CC24EE94-5849-4ECB-97D0-C6D483A177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B16DA9-9020-4930-A036-24C6C4BDC510}"/>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C4EB3250-04E3-4D8F-9629-375A49B1EEA8}"/>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9424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500" b="1" dirty="0"/>
              <a:t>2016 CIO Priorities &amp; Challenges</a:t>
            </a:r>
            <a:endParaRPr lang="en-US" sz="4500" dirty="0"/>
          </a:p>
        </p:txBody>
      </p:sp>
      <p:sp>
        <p:nvSpPr>
          <p:cNvPr id="6" name="Text Placeholder 5"/>
          <p:cNvSpPr>
            <a:spLocks noGrp="1"/>
          </p:cNvSpPr>
          <p:nvPr>
            <p:ph type="body" idx="1"/>
          </p:nvPr>
        </p:nvSpPr>
        <p:spPr>
          <a:xfrm>
            <a:off x="261254" y="1021215"/>
            <a:ext cx="5785506" cy="5147356"/>
          </a:xfrm>
        </p:spPr>
        <p:txBody>
          <a:bodyPr/>
          <a:lstStyle/>
          <a:p>
            <a:r>
              <a:rPr lang="en-US" sz="2400" dirty="0"/>
              <a:t>Talent has now been recognized globally as the single biggest issue standing in the way of CIOs achieving their objectives.</a:t>
            </a:r>
          </a:p>
          <a:p>
            <a:endParaRPr lang="en-US" sz="2100" dirty="0"/>
          </a:p>
          <a:p>
            <a:r>
              <a:rPr lang="en-US" sz="2100" dirty="0"/>
              <a:t>The biggest talent gaps are around </a:t>
            </a:r>
            <a:r>
              <a:rPr lang="en-US" sz="2100" b="1" dirty="0"/>
              <a:t>Information/Analytics</a:t>
            </a:r>
            <a:br>
              <a:rPr lang="en-US" sz="2100" b="1" dirty="0"/>
            </a:br>
            <a:r>
              <a:rPr lang="en-US" sz="2100" dirty="0"/>
              <a:t>followed by </a:t>
            </a:r>
            <a:r>
              <a:rPr lang="en-US" sz="2100" b="1" dirty="0"/>
              <a:t>business knowledge/acumen</a:t>
            </a:r>
            <a:r>
              <a:rPr lang="en-US" sz="2100" dirty="0"/>
              <a:t>. </a:t>
            </a:r>
            <a:br>
              <a:rPr lang="en-US" sz="2100" dirty="0"/>
            </a:br>
            <a:endParaRPr lang="en-US" sz="2100" dirty="0"/>
          </a:p>
        </p:txBody>
      </p:sp>
      <p:sp>
        <p:nvSpPr>
          <p:cNvPr id="4" name="Text Placeholder 3">
            <a:extLst>
              <a:ext uri="{FF2B5EF4-FFF2-40B4-BE49-F238E27FC236}">
                <a16:creationId xmlns:a16="http://schemas.microsoft.com/office/drawing/2014/main" id="{63ADD538-1003-4F86-B2B3-F7C41C0A813A}"/>
              </a:ext>
            </a:extLst>
          </p:cNvPr>
          <p:cNvSpPr>
            <a:spLocks noGrp="1"/>
          </p:cNvSpPr>
          <p:nvPr>
            <p:ph type="body" sz="quarter" idx="10"/>
          </p:nvPr>
        </p:nvSpPr>
        <p:spPr/>
        <p:txBody>
          <a:bodyPr/>
          <a:lstStyle/>
          <a:p>
            <a:r>
              <a:rPr lang="en-US" dirty="0"/>
              <a:t>http://www.gartner.com/imagesrv/cio/pdf/cio_agenda_insights_2016.pdf</a:t>
            </a:r>
          </a:p>
          <a:p>
            <a:endParaRPr lang="en-US" dirty="0"/>
          </a:p>
        </p:txBody>
      </p:sp>
      <p:sp>
        <p:nvSpPr>
          <p:cNvPr id="7" name="Rectangle 6"/>
          <p:cNvSpPr/>
          <p:nvPr/>
        </p:nvSpPr>
        <p:spPr>
          <a:xfrm>
            <a:off x="3791521" y="5706549"/>
            <a:ext cx="6198137" cy="369332"/>
          </a:xfrm>
          <a:prstGeom prst="rect">
            <a:avLst/>
          </a:prstGeom>
        </p:spPr>
        <p:txBody>
          <a:bodyPr wrap="square">
            <a:spAutoFit/>
          </a:bodyPr>
          <a:lstStyle/>
          <a:p>
            <a:endParaRPr lang="en-US" dirty="0"/>
          </a:p>
        </p:txBody>
      </p:sp>
      <p:pic>
        <p:nvPicPr>
          <p:cNvPr id="10" name="Picture 9"/>
          <p:cNvPicPr>
            <a:picLocks noChangeAspect="1"/>
          </p:cNvPicPr>
          <p:nvPr/>
        </p:nvPicPr>
        <p:blipFill>
          <a:blip r:embed="rId3"/>
          <a:stretch>
            <a:fillRect/>
          </a:stretch>
        </p:blipFill>
        <p:spPr>
          <a:xfrm>
            <a:off x="4704126" y="1939548"/>
            <a:ext cx="1010874" cy="1374788"/>
          </a:xfrm>
          <a:prstGeom prst="rect">
            <a:avLst/>
          </a:prstGeom>
        </p:spPr>
      </p:pic>
      <p:pic>
        <p:nvPicPr>
          <p:cNvPr id="11" name="Picture 10"/>
          <p:cNvPicPr>
            <a:picLocks noChangeAspect="1"/>
          </p:cNvPicPr>
          <p:nvPr/>
        </p:nvPicPr>
        <p:blipFill>
          <a:blip r:embed="rId4"/>
          <a:stretch>
            <a:fillRect/>
          </a:stretch>
        </p:blipFill>
        <p:spPr>
          <a:xfrm>
            <a:off x="6046759" y="1848291"/>
            <a:ext cx="2957143" cy="2664286"/>
          </a:xfrm>
          <a:prstGeom prst="rect">
            <a:avLst/>
          </a:prstGeom>
        </p:spPr>
      </p:pic>
      <p:sp>
        <p:nvSpPr>
          <p:cNvPr id="3" name="Snip Same Side Corner Rectangle 2"/>
          <p:cNvSpPr/>
          <p:nvPr/>
        </p:nvSpPr>
        <p:spPr>
          <a:xfrm>
            <a:off x="184489" y="4232668"/>
            <a:ext cx="5025074" cy="1468628"/>
          </a:xfrm>
          <a:prstGeom prst="snip2SameRect">
            <a:avLst/>
          </a:prstGeom>
          <a:solidFill>
            <a:srgbClr val="7AB0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68580" numCol="1" spcCol="0" rtlCol="0" fromWordArt="0" anchor="b" anchorCtr="0" forceAA="0" compatLnSpc="1">
            <a:prstTxWarp prst="textNoShape">
              <a:avLst/>
            </a:prstTxWarp>
            <a:noAutofit/>
          </a:bodyPr>
          <a:lstStyle/>
          <a:p>
            <a:pPr algn="ctr"/>
            <a:r>
              <a:rPr lang="en-US" sz="2400" dirty="0">
                <a:solidFill>
                  <a:schemeClr val="tx1"/>
                </a:solidFill>
              </a:rPr>
              <a:t>Understanding what is possible with the cloud can help close the gap</a:t>
            </a:r>
          </a:p>
        </p:txBody>
      </p:sp>
    </p:spTree>
    <p:extLst>
      <p:ext uri="{BB962C8B-B14F-4D97-AF65-F5344CB8AC3E}">
        <p14:creationId xmlns:p14="http://schemas.microsoft.com/office/powerpoint/2010/main" val="2736631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sz="3596" dirty="0">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2697" dirty="0">
                <a:solidFill>
                  <a:schemeClr val="tx1"/>
                </a:solidFill>
                <a:latin typeface="Arial" panose="020B0604020202020204" pitchFamily="34" charset="0"/>
              </a:rPr>
            </a:br>
            <a:endParaRPr lang="en-US" dirty="0">
              <a:solidFill>
                <a:schemeClr val="tx1"/>
              </a:solidFill>
            </a:endParaRPr>
          </a:p>
        </p:txBody>
      </p:sp>
      <p:sp>
        <p:nvSpPr>
          <p:cNvPr id="4" name="Text Placeholder 3"/>
          <p:cNvSpPr>
            <a:spLocks noGrp="1"/>
          </p:cNvSpPr>
          <p:nvPr>
            <p:ph type="body" sz="quarter" idx="10"/>
          </p:nvPr>
        </p:nvSpPr>
        <p:spPr/>
        <p:txBody>
          <a:bodyPr/>
          <a:lstStyle/>
          <a:p>
            <a:r>
              <a:rPr lang="en-US" dirty="0"/>
              <a:t>https://www.amazon.com/Phoenix-Project-DevOps-Helping-Business-ebook/dp/B00AZRBLHO</a:t>
            </a:r>
          </a:p>
        </p:txBody>
      </p:sp>
      <p:sp>
        <p:nvSpPr>
          <p:cNvPr id="6" name="Rectangle 2"/>
          <p:cNvSpPr>
            <a:spLocks noChangeArrowheads="1"/>
          </p:cNvSpPr>
          <p:nvPr/>
        </p:nvSpPr>
        <p:spPr bwMode="auto">
          <a:xfrm>
            <a:off x="3208201" y="1318430"/>
            <a:ext cx="5713077" cy="179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684999" eaLnBrk="0" hangingPunct="0"/>
            <a:r>
              <a:rPr lang="en-US" altLang="en-US" sz="2098" dirty="0">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lang="en-US" altLang="en-US" sz="1798" dirty="0">
                <a:latin typeface="Arial" panose="020B0604020202020204" pitchFamily="34" charset="0"/>
                <a:ea typeface="Calibri" panose="020F0502020204030204" pitchFamily="34" charset="0"/>
                <a:cs typeface="Times New Roman" panose="02020603050405020304" pitchFamily="18" charset="0"/>
              </a:rPr>
            </a:br>
            <a:r>
              <a:rPr lang="en-US" altLang="en-US" sz="1798" dirty="0">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lang="en-US" altLang="en-US" sz="1798" dirty="0">
                <a:latin typeface="Arial" panose="020B0604020202020204" pitchFamily="34" charset="0"/>
                <a:ea typeface="Calibri" panose="020F0502020204030204" pitchFamily="34" charset="0"/>
                <a:cs typeface="Times New Roman" panose="02020603050405020304" pitchFamily="18" charset="0"/>
              </a:rPr>
            </a:br>
            <a:endParaRPr lang="en-US" altLang="en-US" sz="1798" dirty="0">
              <a:latin typeface="Arial" panose="020B060402020202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33" y="1133563"/>
            <a:ext cx="2877305" cy="4856328"/>
          </a:xfrm>
          <a:prstGeom prst="rect">
            <a:avLst/>
          </a:prstGeom>
        </p:spPr>
      </p:pic>
      <p:sp>
        <p:nvSpPr>
          <p:cNvPr id="5" name="Rectangle 4">
            <a:extLst>
              <a:ext uri="{FF2B5EF4-FFF2-40B4-BE49-F238E27FC236}">
                <a16:creationId xmlns:a16="http://schemas.microsoft.com/office/drawing/2014/main" id="{AD8E394D-9CA1-499E-9B05-7B01719DEF6A}"/>
              </a:ext>
            </a:extLst>
          </p:cNvPr>
          <p:cNvSpPr/>
          <p:nvPr/>
        </p:nvSpPr>
        <p:spPr>
          <a:xfrm>
            <a:off x="3479800" y="4158959"/>
            <a:ext cx="4572000" cy="1723549"/>
          </a:xfrm>
          <a:prstGeom prst="rect">
            <a:avLst/>
          </a:prstGeom>
        </p:spPr>
        <p:txBody>
          <a:bodyPr>
            <a:spAutoFit/>
          </a:bodyPr>
          <a:lstStyle/>
          <a:p>
            <a:pPr lvl="0" eaLnBrk="0" hangingPunct="0"/>
            <a:r>
              <a:rPr lang="en-US" altLang="en-US" dirty="0">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hangingPunct="0"/>
            <a:r>
              <a:rPr lang="en-US" altLang="en-US" dirty="0">
                <a:latin typeface="Arial" panose="020B0604020202020204" pitchFamily="34" charset="0"/>
                <a:ea typeface="Times New Roman" panose="02020603050405020304" pitchFamily="18" charset="0"/>
                <a:cs typeface="Arial" panose="020B0604020202020204" pitchFamily="34" charset="0"/>
              </a:rPr>
              <a:t>The Phoenix Project: A Novel about IT, DevOps, and Helping Your Business Win Paperback </a:t>
            </a:r>
          </a:p>
          <a:p>
            <a:pPr lvl="0" eaLnBrk="0" hangingPunct="0"/>
            <a:r>
              <a:rPr lang="en-US" altLang="en-US" sz="1600" dirty="0">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7" name="Rectangle 6">
            <a:extLst>
              <a:ext uri="{FF2B5EF4-FFF2-40B4-BE49-F238E27FC236}">
                <a16:creationId xmlns:a16="http://schemas.microsoft.com/office/drawing/2014/main" id="{7AF6C7CE-9C9E-496F-A18E-2D5665EDE203}"/>
              </a:ext>
            </a:extLst>
          </p:cNvPr>
          <p:cNvSpPr/>
          <p:nvPr/>
        </p:nvSpPr>
        <p:spPr>
          <a:xfrm>
            <a:off x="2991554" y="5849162"/>
            <a:ext cx="5870197" cy="369332"/>
          </a:xfrm>
          <a:prstGeom prst="rect">
            <a:avLst/>
          </a:prstGeom>
        </p:spPr>
        <p:txBody>
          <a:bodyPr wrap="none">
            <a:spAutoFit/>
          </a:bodyPr>
          <a:lstStyle/>
          <a:p>
            <a:pPr lvl="0" eaLnBrk="0" hangingPunct="0"/>
            <a:r>
              <a:rPr lang="en-US" altLang="en-US" b="0" dirty="0">
                <a:solidFill>
                  <a:srgbClr val="7030A0"/>
                </a:solidFill>
                <a:latin typeface="Arial" panose="020B0604020202020204" pitchFamily="34" charset="0"/>
                <a:ea typeface="Calibri" panose="020F0502020204030204" pitchFamily="34" charset="0"/>
                <a:cs typeface="Times New Roman" panose="02020603050405020304" pitchFamily="18" charset="0"/>
              </a:rPr>
              <a:t>This is the BEST IT Book I have ever read. – Dan Stolts</a:t>
            </a:r>
            <a:endParaRPr lang="en-US" altLang="en-US" b="0" dirty="0">
              <a:solidFill>
                <a:srgbClr val="7030A0"/>
              </a:solidFill>
              <a:latin typeface="Arial" panose="020B0604020202020204" pitchFamily="34" charset="0"/>
            </a:endParaRPr>
          </a:p>
        </p:txBody>
      </p:sp>
    </p:spTree>
    <p:extLst>
      <p:ext uri="{BB962C8B-B14F-4D97-AF65-F5344CB8AC3E}">
        <p14:creationId xmlns:p14="http://schemas.microsoft.com/office/powerpoint/2010/main" val="3591983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5" name="Content Placeholder 4"/>
          <p:cNvSpPr>
            <a:spLocks noGrp="1"/>
          </p:cNvSpPr>
          <p:nvPr>
            <p:ph type="body" idx="1"/>
          </p:nvPr>
        </p:nvSpPr>
        <p:spPr>
          <a:xfrm>
            <a:off x="261253" y="1021214"/>
            <a:ext cx="2632949" cy="5119527"/>
          </a:xfrm>
        </p:spPr>
        <p:txBody>
          <a:bodyPr/>
          <a:lstStyle/>
          <a:p>
            <a:pPr marL="0" indent="0">
              <a:buNone/>
            </a:pPr>
            <a:r>
              <a:rPr lang="en-US" sz="1200" dirty="0">
                <a:hlinkClick r:id="rId3"/>
              </a:rPr>
              <a:t>Gene Kim’s “3 ways”</a:t>
            </a:r>
            <a:r>
              <a:rPr lang="en-US" sz="1200" dirty="0"/>
              <a:t>  </a:t>
            </a:r>
            <a:endParaRPr lang="en-US" sz="825" b="1" dirty="0"/>
          </a:p>
          <a:p>
            <a:pPr marL="0" indent="0">
              <a:buNone/>
            </a:pPr>
            <a:r>
              <a:rPr lang="en-US" sz="1400" b="1" dirty="0"/>
              <a:t>The First Way </a:t>
            </a:r>
            <a:r>
              <a:rPr lang="en-US" sz="1200" b="1" dirty="0">
                <a:highlight>
                  <a:srgbClr val="FFFF00"/>
                </a:highlight>
              </a:rPr>
              <a:t>emphasizes</a:t>
            </a:r>
            <a:r>
              <a:rPr lang="en-US" sz="825" dirty="0">
                <a:highlight>
                  <a:srgbClr val="FFFF00"/>
                </a:highlight>
              </a:rPr>
              <a:t> </a:t>
            </a:r>
            <a:r>
              <a:rPr lang="en-US" sz="1200" b="1" dirty="0">
                <a:highlight>
                  <a:srgbClr val="FFFF00"/>
                </a:highlight>
              </a:rPr>
              <a:t>the</a:t>
            </a:r>
            <a:r>
              <a:rPr lang="en-US" sz="825" dirty="0">
                <a:highlight>
                  <a:srgbClr val="FFFF00"/>
                </a:highlight>
              </a:rPr>
              <a:t> </a:t>
            </a:r>
            <a:r>
              <a:rPr lang="en-US" sz="1200" b="1" dirty="0">
                <a:highlight>
                  <a:srgbClr val="FFFF00"/>
                </a:highlight>
              </a:rPr>
              <a:t>performance of the entire system</a:t>
            </a:r>
            <a:r>
              <a:rPr lang="en-US" sz="825" dirty="0"/>
              <a:t>, as opposed to the performance of a specific silo of work or department — this as can be as large a division (e.g., Development or IT Operations) or as small as an individual contributor (e.g., a developer, system administrator).</a:t>
            </a:r>
          </a:p>
          <a:p>
            <a:pPr marL="0" indent="0">
              <a:buNone/>
            </a:pPr>
            <a:endParaRPr lang="en-US" sz="825" b="1" dirty="0"/>
          </a:p>
          <a:p>
            <a:pPr marL="0" indent="0">
              <a:buNone/>
            </a:pPr>
            <a:endParaRPr lang="en-US" sz="1400" b="1" dirty="0"/>
          </a:p>
          <a:p>
            <a:pPr marL="0" indent="0">
              <a:buNone/>
            </a:pPr>
            <a:r>
              <a:rPr lang="en-US" sz="1400" b="1" dirty="0"/>
              <a:t>The Second Way </a:t>
            </a:r>
            <a:r>
              <a:rPr lang="en-US" sz="825" dirty="0"/>
              <a:t>is about creating the right to left feedback loops. The goal of almost any process improvement initiative is to </a:t>
            </a:r>
            <a:r>
              <a:rPr lang="en-US" sz="1200" b="1" dirty="0">
                <a:highlight>
                  <a:srgbClr val="FFFF00"/>
                </a:highlight>
              </a:rPr>
              <a:t>shorten and amplify feedback loops</a:t>
            </a:r>
            <a:r>
              <a:rPr lang="en-US" sz="825" dirty="0">
                <a:highlight>
                  <a:srgbClr val="FFFF00"/>
                </a:highlight>
              </a:rPr>
              <a:t> </a:t>
            </a:r>
            <a:r>
              <a:rPr lang="en-US" sz="825" dirty="0"/>
              <a:t>so necessary corrections can be continually made</a:t>
            </a:r>
            <a:br>
              <a:rPr lang="en-US" sz="825" dirty="0"/>
            </a:br>
            <a:endParaRPr lang="en-US" sz="825" dirty="0"/>
          </a:p>
          <a:p>
            <a:pPr marL="0" indent="0">
              <a:buNone/>
            </a:pPr>
            <a:endParaRPr lang="en-US" sz="1600" b="1" dirty="0"/>
          </a:p>
          <a:p>
            <a:pPr marL="0" indent="0">
              <a:buNone/>
            </a:pPr>
            <a:r>
              <a:rPr lang="en-US" sz="1600" b="1" dirty="0"/>
              <a:t>The Third Way </a:t>
            </a:r>
            <a:r>
              <a:rPr lang="en-US" sz="825" dirty="0"/>
              <a:t>is about creating a</a:t>
            </a:r>
            <a:r>
              <a:rPr lang="en-US" sz="1350" b="1" dirty="0"/>
              <a:t> </a:t>
            </a:r>
            <a:r>
              <a:rPr lang="en-US" sz="1350" b="1" dirty="0">
                <a:highlight>
                  <a:srgbClr val="FFFF00"/>
                </a:highlight>
              </a:rPr>
              <a:t>culture that fosters two things</a:t>
            </a:r>
            <a:r>
              <a:rPr lang="en-US" sz="825" dirty="0">
                <a:highlight>
                  <a:srgbClr val="FFFF00"/>
                </a:highlight>
              </a:rPr>
              <a:t>:</a:t>
            </a:r>
          </a:p>
          <a:p>
            <a:r>
              <a:rPr lang="en-US" sz="1350" b="1" dirty="0">
                <a:highlight>
                  <a:srgbClr val="FFFF00"/>
                </a:highlight>
              </a:rPr>
              <a:t>continual experimentation</a:t>
            </a:r>
            <a:r>
              <a:rPr lang="en-US" sz="825" dirty="0">
                <a:highlight>
                  <a:srgbClr val="FFFF00"/>
                </a:highlight>
              </a:rPr>
              <a:t> </a:t>
            </a:r>
          </a:p>
          <a:p>
            <a:r>
              <a:rPr lang="en-US" sz="1350" b="1" dirty="0">
                <a:highlight>
                  <a:srgbClr val="FFFF00"/>
                </a:highlight>
              </a:rPr>
              <a:t>Taking risks and learning from failure</a:t>
            </a:r>
            <a:r>
              <a:rPr lang="en-US" sz="825" dirty="0"/>
              <a:t>; and understanding that repetition and practice is the prerequisite to mastery.</a:t>
            </a:r>
          </a:p>
        </p:txBody>
      </p:sp>
      <p:sp>
        <p:nvSpPr>
          <p:cNvPr id="7" name="Text Placeholder 6"/>
          <p:cNvSpPr>
            <a:spLocks noGrp="1"/>
          </p:cNvSpPr>
          <p:nvPr>
            <p:ph type="body" sz="quarter" idx="10"/>
          </p:nvPr>
        </p:nvSpPr>
        <p:spPr/>
        <p:txBody>
          <a:bodyPr/>
          <a:lstStyle/>
          <a:p>
            <a:r>
              <a:rPr lang="en-US" sz="900" dirty="0">
                <a:solidFill>
                  <a:srgbClr val="0070C0"/>
                </a:solidFill>
              </a:rPr>
              <a:t>http://itrevolution.com/the-three-ways-principles-underpinning-devops/ </a:t>
            </a:r>
          </a:p>
          <a:p>
            <a:endParaRPr lang="en-US" sz="825"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5482" y="1206882"/>
            <a:ext cx="2848792" cy="110697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5482" y="2938145"/>
            <a:ext cx="2857500" cy="89161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6774" y="4454053"/>
            <a:ext cx="2857500" cy="872081"/>
          </a:xfrm>
          <a:prstGeom prst="rect">
            <a:avLst/>
          </a:prstGeom>
        </p:spPr>
      </p:pic>
    </p:spTree>
    <p:extLst>
      <p:ext uri="{BB962C8B-B14F-4D97-AF65-F5344CB8AC3E}">
        <p14:creationId xmlns:p14="http://schemas.microsoft.com/office/powerpoint/2010/main" val="413133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F420-5C9B-4F2C-B05E-B9BFD4FEB41A}"/>
              </a:ext>
            </a:extLst>
          </p:cNvPr>
          <p:cNvSpPr>
            <a:spLocks noGrp="1"/>
          </p:cNvSpPr>
          <p:nvPr>
            <p:ph type="title"/>
          </p:nvPr>
        </p:nvSpPr>
        <p:spPr/>
        <p:txBody>
          <a:bodyPr/>
          <a:lstStyle/>
          <a:p>
            <a:r>
              <a:rPr lang="en-US" dirty="0"/>
              <a:t>DevOps Journey</a:t>
            </a:r>
          </a:p>
        </p:txBody>
      </p:sp>
      <p:sp>
        <p:nvSpPr>
          <p:cNvPr id="9" name="Text Placeholder 8">
            <a:extLst>
              <a:ext uri="{FF2B5EF4-FFF2-40B4-BE49-F238E27FC236}">
                <a16:creationId xmlns:a16="http://schemas.microsoft.com/office/drawing/2014/main" id="{C32F2E63-AB09-4CD6-931A-35534ABA3364}"/>
              </a:ext>
            </a:extLst>
          </p:cNvPr>
          <p:cNvSpPr>
            <a:spLocks noGrp="1"/>
          </p:cNvSpPr>
          <p:nvPr>
            <p:ph type="body" idx="1"/>
          </p:nvPr>
        </p:nvSpPr>
        <p:spPr/>
        <p:txBody>
          <a:bodyPr/>
          <a:lstStyle/>
          <a:p>
            <a:pPr marL="214313" indent="-214313">
              <a:buFont typeface="Arial" panose="020B0604020202020204" pitchFamily="34" charset="0"/>
              <a:buChar char="•"/>
            </a:pPr>
            <a:r>
              <a:rPr lang="en-US" sz="15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Not Started?</a:t>
            </a:r>
          </a:p>
          <a:p>
            <a:pPr marL="214313" indent="-214313">
              <a:buFont typeface="Arial" panose="020B0604020202020204" pitchFamily="34" charset="0"/>
              <a:buChar char="•"/>
            </a:pPr>
            <a:r>
              <a:rPr lang="en-US" sz="15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Already started:</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Feel you should be able to get results faster</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It is too hard </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Takes too long</a:t>
            </a:r>
          </a:p>
          <a:p>
            <a:pPr marL="557213" lvl="1" indent="-214313">
              <a:buFont typeface="Arial" panose="020B0604020202020204" pitchFamily="34" charset="0"/>
              <a:buChar char="•"/>
            </a:pPr>
            <a:r>
              <a:rPr lang="en-US" sz="13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is too much bureaucracy</a:t>
            </a:r>
          </a:p>
          <a:p>
            <a:pPr marL="273050" indent="-214313"/>
            <a:r>
              <a:rPr lang="en-US" sz="175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DevOps should be fast!!!</a:t>
            </a:r>
          </a:p>
          <a:p>
            <a:pPr marL="288925" lvl="1" indent="0">
              <a:buNone/>
            </a:pPr>
            <a:endParaRPr lang="en-US" dirty="0">
              <a:sym typeface="Wingdings" panose="05000000000000000000" pitchFamily="2" charset="2"/>
            </a:endParaRPr>
          </a:p>
          <a:p>
            <a:pPr marL="0" indent="0">
              <a:buNone/>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Let Microsoft show how to kick your journey into high gear. Where you are executing at top speed with lower amounts of energy being consumed. </a:t>
            </a:r>
            <a:r>
              <a:rPr lang="en-US" sz="1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[Free options] </a:t>
            </a:r>
            <a:endParaRPr lang="en-US" sz="1400" dirty="0">
              <a:sym typeface="Wingdings" panose="05000000000000000000" pitchFamily="2" charset="2"/>
            </a:endParaRPr>
          </a:p>
          <a:p>
            <a:pPr marL="0" indent="0">
              <a:buNone/>
            </a:pPr>
            <a:r>
              <a:rPr lang="en-US" sz="2000" dirty="0">
                <a:sym typeface="Wingdings" panose="05000000000000000000" pitchFamily="2" charset="2"/>
              </a:rPr>
              <a:t>How to Join:  Reach out to your Account Team; cc </a:t>
            </a:r>
            <a:r>
              <a:rPr lang="en-US" sz="2000" dirty="0">
                <a:sym typeface="Wingdings" panose="05000000000000000000" pitchFamily="2" charset="2"/>
                <a:hlinkClick r:id="rId3"/>
              </a:rPr>
              <a:t>dstolts@microsoft.com</a:t>
            </a:r>
            <a:endParaRPr lang="en-US" sz="2000" dirty="0">
              <a:sym typeface="Wingdings" panose="05000000000000000000" pitchFamily="2" charset="2"/>
            </a:endParaRPr>
          </a:p>
          <a:p>
            <a:r>
              <a:rPr lang="en-US" sz="1400" b="1" dirty="0">
                <a:sym typeface="Wingdings" panose="05000000000000000000" pitchFamily="2" charset="2"/>
              </a:rPr>
              <a:t>Alert:</a:t>
            </a:r>
            <a:r>
              <a:rPr lang="en-US" sz="2000" b="1" dirty="0">
                <a:sym typeface="Wingdings" panose="05000000000000000000" pitchFamily="2" charset="2"/>
              </a:rPr>
              <a:t> Many pre-</a:t>
            </a:r>
            <a:r>
              <a:rPr lang="en-US" sz="2000" b="1" dirty="0" err="1">
                <a:sym typeface="Wingdings" panose="05000000000000000000" pitchFamily="2" charset="2"/>
              </a:rPr>
              <a:t>req’s</a:t>
            </a:r>
            <a:r>
              <a:rPr lang="en-US" sz="2000" b="1" dirty="0">
                <a:sym typeface="Wingdings" panose="05000000000000000000" pitchFamily="2" charset="2"/>
              </a:rPr>
              <a:t> </a:t>
            </a:r>
          </a:p>
        </p:txBody>
      </p:sp>
      <p:sp>
        <p:nvSpPr>
          <p:cNvPr id="4" name="Content Placeholder 3">
            <a:extLst>
              <a:ext uri="{FF2B5EF4-FFF2-40B4-BE49-F238E27FC236}">
                <a16:creationId xmlns:a16="http://schemas.microsoft.com/office/drawing/2014/main" id="{968EE8EE-1331-4C8E-AAAE-730936216664}"/>
              </a:ext>
            </a:extLst>
          </p:cNvPr>
          <p:cNvSpPr>
            <a:spLocks noGrp="1"/>
          </p:cNvSpPr>
          <p:nvPr>
            <p:ph type="body" sz="quarter" idx="10"/>
          </p:nvPr>
        </p:nvSpPr>
        <p:spPr>
          <a:xfrm>
            <a:off x="261188" y="6048463"/>
            <a:ext cx="8574837" cy="669578"/>
          </a:xfrm>
        </p:spPr>
        <p:txBody>
          <a:bodyPr>
            <a:normAutofit fontScale="62500" lnSpcReduction="20000"/>
          </a:bodyPr>
          <a:lstStyle/>
          <a:p>
            <a:pPr marL="0" indent="0">
              <a:buNone/>
            </a:pPr>
            <a:r>
              <a:rPr lang="en-US" sz="2900" dirty="0">
                <a:solidFill>
                  <a:srgbClr val="0070C0"/>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with DevOps. Results, where the true value of DevOps can be realized in just a few weeks” </a:t>
            </a:r>
            <a:br>
              <a:rPr lang="en-US" sz="29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21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Dan Stolts, Chief Technology Strategist, Microsoft</a:t>
            </a:r>
            <a:endParaRPr lang="en-US" sz="2100" dirty="0"/>
          </a:p>
          <a:p>
            <a:pPr marL="0" indent="0">
              <a:buNone/>
            </a:pPr>
            <a:endParaRPr lang="en-US" dirty="0"/>
          </a:p>
        </p:txBody>
      </p:sp>
      <p:sp>
        <p:nvSpPr>
          <p:cNvPr id="5" name="Rectangle 4">
            <a:extLst>
              <a:ext uri="{FF2B5EF4-FFF2-40B4-BE49-F238E27FC236}">
                <a16:creationId xmlns:a16="http://schemas.microsoft.com/office/drawing/2014/main" id="{3CD312FF-F05B-409D-AAFB-B316460BB786}"/>
              </a:ext>
            </a:extLst>
          </p:cNvPr>
          <p:cNvSpPr/>
          <p:nvPr/>
        </p:nvSpPr>
        <p:spPr>
          <a:xfrm>
            <a:off x="4859593" y="1432769"/>
            <a:ext cx="3486905"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2007688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p:txBody>
          <a:bodyPr>
            <a:normAutofit/>
          </a:bodyPr>
          <a:lstStyle/>
          <a:p>
            <a:pPr algn="ctr"/>
            <a:r>
              <a:rPr lang="en-US" dirty="0"/>
              <a:t>Kickstart Your DevOps Journey With Microsoft Help</a:t>
            </a:r>
            <a:br>
              <a:rPr lang="en-US" dirty="0"/>
            </a:br>
            <a:r>
              <a:rPr lang="en-US" dirty="0"/>
              <a:t>5 Step Process and just a few weeks of work</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sz="half" idx="1"/>
          </p:nvPr>
        </p:nvSpPr>
        <p:spPr>
          <a:xfrm>
            <a:off x="261188" y="1018564"/>
            <a:ext cx="3798887" cy="4386262"/>
          </a:xfrm>
        </p:spPr>
        <p:txBody>
          <a:bodyPr/>
          <a:lstStyle/>
          <a:p>
            <a:pPr fontAlgn="ctr"/>
            <a:r>
              <a:rPr lang="en-US" sz="1500" b="1" dirty="0"/>
              <a:t>Introductory Meeting [1.5 hours] </a:t>
            </a:r>
            <a:r>
              <a:rPr lang="en-US" sz="1500" dirty="0"/>
              <a:t> </a:t>
            </a:r>
          </a:p>
          <a:p>
            <a:pPr lvl="1" fontAlgn="ctr"/>
            <a:r>
              <a:rPr lang="en-US" sz="900" dirty="0"/>
              <a:t>Quick review of pipeline: Feedback.. Production -&gt; Planning/Ideation.  This review will help us answer the following:</a:t>
            </a:r>
          </a:p>
          <a:p>
            <a:pPr lvl="2" fontAlgn="ctr"/>
            <a:r>
              <a:rPr lang="en-US" sz="900" dirty="0"/>
              <a:t>Identify primary tools, processes and perceived weaknesses if any</a:t>
            </a:r>
          </a:p>
          <a:p>
            <a:pPr lvl="2" fontAlgn="ctr"/>
            <a:r>
              <a:rPr lang="en-US" sz="900" dirty="0"/>
              <a:t>Define needed participants/roles to be included in VSM (and hack)  - includes name, email address, tittle, role (Homework?)</a:t>
            </a:r>
            <a:r>
              <a:rPr lang="en-US" sz="900" dirty="0">
                <a:solidFill>
                  <a:schemeClr val="accent1"/>
                </a:solidFill>
              </a:rPr>
              <a:t>.</a:t>
            </a:r>
            <a:endParaRPr lang="en-US" sz="900" dirty="0"/>
          </a:p>
          <a:p>
            <a:pPr lvl="1" fontAlgn="ctr"/>
            <a:r>
              <a:rPr lang="en-US" sz="900" dirty="0"/>
              <a:t>Schedule Value Stream Mapping (VSM)</a:t>
            </a:r>
          </a:p>
          <a:p>
            <a:pPr lvl="1" fontAlgn="ctr"/>
            <a:r>
              <a:rPr lang="en-US" sz="900" dirty="0"/>
              <a:t>If time, identify any training desired</a:t>
            </a:r>
          </a:p>
          <a:p>
            <a:pPr fontAlgn="ctr"/>
            <a:r>
              <a:rPr lang="en-US" sz="1500" b="1" dirty="0"/>
              <a:t>Architectural Design (ADS) [1 day]</a:t>
            </a:r>
          </a:p>
          <a:p>
            <a:pPr fontAlgn="ctr"/>
            <a:r>
              <a:rPr lang="en-US" sz="1500" b="1" dirty="0"/>
              <a:t>Value Stream Mapping (VSM) [1-2 days]</a:t>
            </a:r>
          </a:p>
          <a:p>
            <a:pPr lvl="1" fontAlgn="ctr"/>
            <a:r>
              <a:rPr lang="en-US" sz="900" dirty="0"/>
              <a:t>Around the room intro’s, DevOps Training</a:t>
            </a:r>
          </a:p>
          <a:p>
            <a:pPr lvl="1" fontAlgn="ctr"/>
            <a:r>
              <a:rPr lang="en-US" sz="900" dirty="0"/>
              <a:t>Whiteboard Value Stream Map – Current with Waste Identified</a:t>
            </a:r>
          </a:p>
          <a:p>
            <a:pPr lvl="1" fontAlgn="ctr"/>
            <a:r>
              <a:rPr lang="en-US" sz="900" dirty="0"/>
              <a:t>Working Lunch’s</a:t>
            </a:r>
          </a:p>
          <a:p>
            <a:pPr lvl="1" fontAlgn="ctr"/>
            <a:r>
              <a:rPr lang="en-US" sz="900" dirty="0"/>
              <a:t>Whiteboard Value Stream Map – Future with Waste eliminated</a:t>
            </a:r>
          </a:p>
          <a:p>
            <a:pPr lvl="1" fontAlgn="ctr"/>
            <a:r>
              <a:rPr lang="en-US" sz="900" dirty="0"/>
              <a:t>Plan hack priority - {if needed}, Define Success, Identify expected outcomes, Assign Homework – if needed</a:t>
            </a:r>
          </a:p>
          <a:p>
            <a:pPr lvl="1" fontAlgn="ctr"/>
            <a:r>
              <a:rPr lang="en-US" sz="900" dirty="0"/>
              <a:t>Lock hack dates </a:t>
            </a:r>
          </a:p>
          <a:p>
            <a:pPr lvl="1" fontAlgn="ctr"/>
            <a:r>
              <a:rPr lang="en-US" sz="900" dirty="0"/>
              <a:t>Training (Docker, VSTS, Azure, Hybrid, whatever) if needed and time permitted</a:t>
            </a:r>
          </a:p>
        </p:txBody>
      </p:sp>
      <p:sp>
        <p:nvSpPr>
          <p:cNvPr id="5" name="Content Placeholder 4">
            <a:extLst>
              <a:ext uri="{FF2B5EF4-FFF2-40B4-BE49-F238E27FC236}">
                <a16:creationId xmlns:a16="http://schemas.microsoft.com/office/drawing/2014/main" id="{76C03181-CF64-4248-8554-8F0C2AEA922C}"/>
              </a:ext>
            </a:extLst>
          </p:cNvPr>
          <p:cNvSpPr>
            <a:spLocks noGrp="1"/>
          </p:cNvSpPr>
          <p:nvPr>
            <p:ph sz="half" idx="2"/>
          </p:nvPr>
        </p:nvSpPr>
        <p:spPr>
          <a:xfrm>
            <a:off x="4410075" y="1018564"/>
            <a:ext cx="4558079" cy="4386262"/>
          </a:xfrm>
        </p:spPr>
        <p:txBody>
          <a:bodyPr/>
          <a:lstStyle/>
          <a:p>
            <a:pPr marL="0" indent="0" fontAlgn="ctr">
              <a:buNone/>
            </a:pPr>
            <a:r>
              <a:rPr lang="en-US" sz="1500" b="1" dirty="0"/>
              <a:t>Hack with Microsoft on your projects [2-5+ days]</a:t>
            </a:r>
          </a:p>
          <a:p>
            <a:pPr fontAlgn="ctr"/>
            <a:r>
              <a:rPr lang="en-US" sz="900" b="1" dirty="0"/>
              <a:t>Day 1</a:t>
            </a:r>
            <a:r>
              <a:rPr lang="en-US" sz="900" dirty="0"/>
              <a:t> - Setup Teams; Identify requirements, Identify scribe; Perform Training; </a:t>
            </a:r>
            <a:br>
              <a:rPr lang="en-US" sz="900" dirty="0"/>
            </a:br>
            <a:r>
              <a:rPr lang="en-US" sz="900" dirty="0"/>
              <a:t>Hack rest of day 😊</a:t>
            </a:r>
          </a:p>
          <a:p>
            <a:pPr fontAlgn="ctr"/>
            <a:r>
              <a:rPr lang="en-US" sz="900" dirty="0"/>
              <a:t>Day 2- Hack all day </a:t>
            </a:r>
            <a:r>
              <a:rPr lang="en-US" sz="900" dirty="0">
                <a:sym typeface="Wingdings" panose="05000000000000000000" pitchFamily="2" charset="2"/>
              </a:rPr>
              <a:t> 3pm Team scrums</a:t>
            </a:r>
            <a:endParaRPr lang="en-US" sz="900" dirty="0"/>
          </a:p>
          <a:p>
            <a:pPr fontAlgn="ctr"/>
            <a:r>
              <a:rPr lang="en-US" sz="900" dirty="0"/>
              <a:t>Day 3-? Hack all day </a:t>
            </a:r>
            <a:r>
              <a:rPr lang="en-US" sz="900" dirty="0">
                <a:sym typeface="Wingdings" panose="05000000000000000000" pitchFamily="2" charset="2"/>
              </a:rPr>
              <a:t> </a:t>
            </a:r>
            <a:endParaRPr lang="en-US" sz="900" dirty="0"/>
          </a:p>
          <a:p>
            <a:pPr fontAlgn="ctr"/>
            <a:r>
              <a:rPr lang="en-US" sz="900" dirty="0"/>
              <a:t>Last Day </a:t>
            </a:r>
          </a:p>
          <a:p>
            <a:pPr lvl="1" fontAlgn="ctr"/>
            <a:r>
              <a:rPr lang="en-US" sz="900" dirty="0"/>
              <a:t>Morning Test process; tweak as needed</a:t>
            </a:r>
          </a:p>
          <a:p>
            <a:pPr lvl="1" fontAlgn="ctr"/>
            <a:r>
              <a:rPr lang="en-US" sz="900" dirty="0"/>
              <a:t>Document – outline will be provided; Teams can use to share their success with their leadership</a:t>
            </a:r>
          </a:p>
          <a:p>
            <a:pPr lvl="1" fontAlgn="ctr"/>
            <a:r>
              <a:rPr lang="en-US" sz="900" dirty="0"/>
              <a:t>Working Lunch</a:t>
            </a:r>
          </a:p>
          <a:p>
            <a:pPr lvl="1" fontAlgn="ctr"/>
            <a:r>
              <a:rPr lang="en-US" sz="900" dirty="0"/>
              <a:t>Afternoon Document; Create follow-up plan (future hacks, deploy in production, work on different part of pipeline, </a:t>
            </a:r>
            <a:r>
              <a:rPr lang="en-US" sz="900" dirty="0" err="1"/>
              <a:t>etc</a:t>
            </a:r>
            <a:r>
              <a:rPr lang="en-US" sz="900" dirty="0"/>
              <a:t>) </a:t>
            </a:r>
          </a:p>
          <a:p>
            <a:pPr lvl="1" fontAlgn="ctr"/>
            <a:r>
              <a:rPr lang="en-US" sz="900" dirty="0"/>
              <a:t>2:30-3:30pm; 10-15 mins team presentations to all hackers and Q&amp;A from other hack teams</a:t>
            </a:r>
          </a:p>
          <a:p>
            <a:pPr lvl="1" fontAlgn="ctr"/>
            <a:r>
              <a:rPr lang="en-US" sz="900" dirty="0"/>
              <a:t>Provide Feedback using Event Feedback URL  </a:t>
            </a:r>
          </a:p>
          <a:p>
            <a:pPr lvl="1" fontAlgn="ctr"/>
            <a:r>
              <a:rPr lang="en-US" sz="900" dirty="0"/>
              <a:t>Plan Project Phase II</a:t>
            </a:r>
          </a:p>
          <a:p>
            <a:pPr fontAlgn="ctr"/>
            <a:r>
              <a:rPr lang="en-US" sz="900" dirty="0"/>
              <a:t>Define Post hack Schedule</a:t>
            </a:r>
          </a:p>
          <a:p>
            <a:pPr lvl="1" fontAlgn="ctr"/>
            <a:r>
              <a:rPr lang="en-US" sz="900" dirty="0"/>
              <a:t>Leadership team discussions of projects and priorities</a:t>
            </a:r>
          </a:p>
          <a:p>
            <a:pPr lvl="1" fontAlgn="ctr"/>
            <a:r>
              <a:rPr lang="en-US" sz="900" dirty="0"/>
              <a:t>Plan continued hack schedule</a:t>
            </a:r>
          </a:p>
          <a:p>
            <a:r>
              <a:rPr lang="en-US" sz="900" dirty="0"/>
              <a:t>4:30pm hack ends</a:t>
            </a:r>
          </a:p>
          <a:p>
            <a:pPr marL="0" indent="0">
              <a:buNone/>
            </a:pPr>
            <a:r>
              <a:rPr lang="en-US" sz="1600" b="1" dirty="0"/>
              <a:t>Rinse / Innovate /Repeat</a:t>
            </a:r>
          </a:p>
          <a:p>
            <a:pPr marL="0" indent="0">
              <a:buNone/>
            </a:pPr>
            <a:endParaRPr lang="en-US" sz="1200" dirty="0"/>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p:txBody>
          <a:bodyPr>
            <a:normAutofit/>
          </a:bodyPr>
          <a:lstStyle/>
          <a:p>
            <a:pPr fontAlgn="ctr"/>
            <a:endParaRPr lang="en-US" sz="1200" dirty="0"/>
          </a:p>
        </p:txBody>
      </p:sp>
      <p:sp>
        <p:nvSpPr>
          <p:cNvPr id="6" name="TextBox 5">
            <a:extLst>
              <a:ext uri="{FF2B5EF4-FFF2-40B4-BE49-F238E27FC236}">
                <a16:creationId xmlns:a16="http://schemas.microsoft.com/office/drawing/2014/main" id="{5A7AB54A-2D63-4E3C-A88E-C0A0C9EB85EF}"/>
              </a:ext>
            </a:extLst>
          </p:cNvPr>
          <p:cNvSpPr txBox="1"/>
          <p:nvPr/>
        </p:nvSpPr>
        <p:spPr>
          <a:xfrm>
            <a:off x="261188" y="5416842"/>
            <a:ext cx="3818712" cy="400110"/>
          </a:xfrm>
          <a:prstGeom prst="rect">
            <a:avLst/>
          </a:prstGeom>
          <a:noFill/>
        </p:spPr>
        <p:txBody>
          <a:bodyPr wrap="square" rtlCol="0">
            <a:spAutoFit/>
          </a:bodyPr>
          <a:lstStyle/>
          <a:p>
            <a:r>
              <a:rPr lang="en-US" sz="2000" u="sng" dirty="0">
                <a:solidFill>
                  <a:srgbClr val="0070C0"/>
                </a:solidFill>
              </a:rPr>
              <a:t>5 Step Process</a:t>
            </a:r>
            <a:endParaRPr lang="en-US" sz="2000" dirty="0"/>
          </a:p>
        </p:txBody>
      </p:sp>
      <p:sp>
        <p:nvSpPr>
          <p:cNvPr id="7" name="Rectangle 6">
            <a:extLst>
              <a:ext uri="{FF2B5EF4-FFF2-40B4-BE49-F238E27FC236}">
                <a16:creationId xmlns:a16="http://schemas.microsoft.com/office/drawing/2014/main" id="{ECB41FA0-C0FA-4E93-817F-D1A3E3C9C02A}"/>
              </a:ext>
            </a:extLst>
          </p:cNvPr>
          <p:cNvSpPr/>
          <p:nvPr/>
        </p:nvSpPr>
        <p:spPr>
          <a:xfrm>
            <a:off x="722582" y="6280871"/>
            <a:ext cx="4572000" cy="677108"/>
          </a:xfrm>
          <a:prstGeom prst="rect">
            <a:avLst/>
          </a:prstGeom>
        </p:spPr>
        <p:txBody>
          <a:bodyPr>
            <a:spAutoFit/>
          </a:bodyPr>
          <a:lstStyle/>
          <a:p>
            <a:pPr marL="0" indent="0">
              <a:buNone/>
            </a:pPr>
            <a:r>
              <a:rPr lang="en-US" sz="1000" dirty="0">
                <a:solidFill>
                  <a:srgbClr val="0070C0"/>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with DevOps. Results, where the true value of DevOps can be realized in just a few weeks” </a:t>
            </a:r>
            <a:br>
              <a:rPr lang="en-US" sz="10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Dan Stolts, Chief Technology Strategist, Microsoft</a:t>
            </a:r>
            <a:endParaRPr lang="en-US" sz="800" dirty="0"/>
          </a:p>
          <a:p>
            <a:pPr marL="0" indent="0">
              <a:buNone/>
            </a:pPr>
            <a:endParaRPr lang="en-US" sz="1000" dirty="0"/>
          </a:p>
        </p:txBody>
      </p:sp>
    </p:spTree>
    <p:extLst>
      <p:ext uri="{BB962C8B-B14F-4D97-AF65-F5344CB8AC3E}">
        <p14:creationId xmlns:p14="http://schemas.microsoft.com/office/powerpoint/2010/main" val="1134542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9B8942A0-714E-4C4C-8D37-5BF8B9A0311E}"/>
              </a:ext>
            </a:extLst>
          </p:cNvPr>
          <p:cNvPicPr>
            <a:picLocks noChangeAspect="1"/>
          </p:cNvPicPr>
          <p:nvPr/>
        </p:nvPicPr>
        <p:blipFill>
          <a:blip r:embed="rId3"/>
          <a:stretch>
            <a:fillRect/>
          </a:stretch>
        </p:blipFill>
        <p:spPr>
          <a:xfrm>
            <a:off x="550991" y="1033508"/>
            <a:ext cx="7995229" cy="5136935"/>
          </a:xfrm>
          <a:prstGeom prst="rect">
            <a:avLst/>
          </a:prstGeom>
        </p:spPr>
      </p:pic>
      <p:sp>
        <p:nvSpPr>
          <p:cNvPr id="7" name="Title 6">
            <a:extLst>
              <a:ext uri="{FF2B5EF4-FFF2-40B4-BE49-F238E27FC236}">
                <a16:creationId xmlns:a16="http://schemas.microsoft.com/office/drawing/2014/main" id="{68A33A9E-616C-4EA3-9D2F-53C0E8D184A3}"/>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FEAF3D73-381F-4FE9-81D9-8366B2B352F3}"/>
              </a:ext>
            </a:extLst>
          </p:cNvPr>
          <p:cNvSpPr>
            <a:spLocks noGrp="1"/>
          </p:cNvSpPr>
          <p:nvPr>
            <p:ph type="body" sz="quarter" idx="10"/>
          </p:nvPr>
        </p:nvSpPr>
        <p:spPr/>
        <p:txBody>
          <a:bodyPr/>
          <a:lstStyle/>
          <a:p>
            <a:r>
              <a:rPr lang="en-US" sz="2000" dirty="0"/>
              <a:t>https://www.visualstudio.com/devops/</a:t>
            </a:r>
          </a:p>
        </p:txBody>
      </p:sp>
    </p:spTree>
    <p:extLst>
      <p:ext uri="{BB962C8B-B14F-4D97-AF65-F5344CB8AC3E}">
        <p14:creationId xmlns:p14="http://schemas.microsoft.com/office/powerpoint/2010/main" val="201425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9DC9C9B6-63E0-4635-91DC-06817B05A0AE}"/>
              </a:ext>
            </a:extLst>
          </p:cNvPr>
          <p:cNvPicPr>
            <a:picLocks noChangeAspect="1"/>
          </p:cNvPicPr>
          <p:nvPr/>
        </p:nvPicPr>
        <p:blipFill>
          <a:blip r:embed="rId4"/>
          <a:stretch>
            <a:fillRect/>
          </a:stretch>
        </p:blipFill>
        <p:spPr>
          <a:xfrm>
            <a:off x="591111" y="866106"/>
            <a:ext cx="7961778" cy="5125788"/>
          </a:xfrm>
          <a:prstGeom prst="rect">
            <a:avLst/>
          </a:prstGeom>
        </p:spPr>
      </p:pic>
      <p:sp>
        <p:nvSpPr>
          <p:cNvPr id="6" name="Text Placeholder 5">
            <a:extLst>
              <a:ext uri="{FF2B5EF4-FFF2-40B4-BE49-F238E27FC236}">
                <a16:creationId xmlns:a16="http://schemas.microsoft.com/office/drawing/2014/main" id="{B9CB19F9-0065-442B-B4AE-E27385D02AC2}"/>
              </a:ext>
            </a:extLst>
          </p:cNvPr>
          <p:cNvSpPr>
            <a:spLocks noGrp="1"/>
          </p:cNvSpPr>
          <p:nvPr>
            <p:ph type="body" sz="quarter" idx="10"/>
          </p:nvPr>
        </p:nvSpPr>
        <p:spPr/>
        <p:txBody>
          <a:bodyPr/>
          <a:lstStyle/>
          <a:p>
            <a:r>
              <a:rPr lang="en-US" dirty="0">
                <a:hlinkClick r:id="rId5"/>
              </a:rPr>
              <a:t>https://almvm.azurewebsites.net/</a:t>
            </a:r>
            <a:r>
              <a:rPr lang="en-US" dirty="0"/>
              <a:t> </a:t>
            </a:r>
          </a:p>
        </p:txBody>
      </p:sp>
    </p:spTree>
    <p:extLst>
      <p:ext uri="{BB962C8B-B14F-4D97-AF65-F5344CB8AC3E}">
        <p14:creationId xmlns:p14="http://schemas.microsoft.com/office/powerpoint/2010/main" val="417371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B7F7F3-7FC5-4830-91B4-8CBEA2957EF2}"/>
              </a:ext>
            </a:extLst>
          </p:cNvPr>
          <p:cNvSpPr>
            <a:spLocks noGrp="1"/>
          </p:cNvSpPr>
          <p:nvPr>
            <p:ph type="title"/>
          </p:nvPr>
        </p:nvSpPr>
        <p:spPr/>
        <p:txBody>
          <a:bodyPr/>
          <a:lstStyle/>
          <a:p>
            <a:r>
              <a:rPr lang="en-US" dirty="0"/>
              <a:t>DevOps Resource Center</a:t>
            </a:r>
          </a:p>
        </p:txBody>
      </p:sp>
      <p:sp>
        <p:nvSpPr>
          <p:cNvPr id="2" name="Text Placeholder 1">
            <a:extLst>
              <a:ext uri="{FF2B5EF4-FFF2-40B4-BE49-F238E27FC236}">
                <a16:creationId xmlns:a16="http://schemas.microsoft.com/office/drawing/2014/main" id="{13B4677A-8921-4C8E-965B-AE70559000C5}"/>
              </a:ext>
            </a:extLst>
          </p:cNvPr>
          <p:cNvSpPr>
            <a:spLocks noGrp="1"/>
          </p:cNvSpPr>
          <p:nvPr>
            <p:ph type="body" sz="quarter" idx="13"/>
          </p:nvPr>
        </p:nvSpPr>
        <p:spPr/>
        <p:txBody>
          <a:bodyPr/>
          <a:lstStyle/>
          <a:p>
            <a:r>
              <a:rPr lang="en-US" dirty="0"/>
              <a:t>https://docs.microsoft.com/en-us/azure/devops/</a:t>
            </a:r>
          </a:p>
        </p:txBody>
      </p:sp>
      <p:pic>
        <p:nvPicPr>
          <p:cNvPr id="9" name="Content Placeholder 8">
            <a:extLst>
              <a:ext uri="{FF2B5EF4-FFF2-40B4-BE49-F238E27FC236}">
                <a16:creationId xmlns:a16="http://schemas.microsoft.com/office/drawing/2014/main" id="{EF6122D9-D520-4F5A-9BFA-718D16C11CBE}"/>
              </a:ext>
            </a:extLst>
          </p:cNvPr>
          <p:cNvPicPr>
            <a:picLocks noGrp="1" noChangeAspect="1"/>
          </p:cNvPicPr>
          <p:nvPr>
            <p:ph idx="1"/>
          </p:nvPr>
        </p:nvPicPr>
        <p:blipFill>
          <a:blip r:embed="rId2"/>
          <a:stretch>
            <a:fillRect/>
          </a:stretch>
        </p:blipFill>
        <p:spPr>
          <a:xfrm>
            <a:off x="1777373" y="1020763"/>
            <a:ext cx="5543216" cy="5148262"/>
          </a:xfrm>
          <a:prstGeom prst="rect">
            <a:avLst/>
          </a:prstGeom>
        </p:spPr>
      </p:pic>
    </p:spTree>
    <p:extLst>
      <p:ext uri="{BB962C8B-B14F-4D97-AF65-F5344CB8AC3E}">
        <p14:creationId xmlns:p14="http://schemas.microsoft.com/office/powerpoint/2010/main" val="878620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C4FAC5-3C9C-4B2F-8444-A19F6BD96CBB}"/>
              </a:ext>
            </a:extLst>
          </p:cNvPr>
          <p:cNvPicPr>
            <a:picLocks noChangeAspect="1"/>
          </p:cNvPicPr>
          <p:nvPr/>
        </p:nvPicPr>
        <p:blipFill>
          <a:blip r:embed="rId3"/>
          <a:stretch>
            <a:fillRect/>
          </a:stretch>
        </p:blipFill>
        <p:spPr>
          <a:xfrm>
            <a:off x="573198" y="1033508"/>
            <a:ext cx="7032404" cy="5136935"/>
          </a:xfrm>
          <a:prstGeom prst="rect">
            <a:avLst/>
          </a:prstGeom>
        </p:spPr>
      </p:pic>
      <p:sp>
        <p:nvSpPr>
          <p:cNvPr id="5" name="Title 4">
            <a:extLst>
              <a:ext uri="{FF2B5EF4-FFF2-40B4-BE49-F238E27FC236}">
                <a16:creationId xmlns:a16="http://schemas.microsoft.com/office/drawing/2014/main" id="{4B9D5601-F541-4279-8A43-D11807B06AD1}"/>
              </a:ext>
            </a:extLst>
          </p:cNvPr>
          <p:cNvSpPr>
            <a:spLocks noGrp="1"/>
          </p:cNvSpPr>
          <p:nvPr>
            <p:ph type="title"/>
          </p:nvPr>
        </p:nvSpPr>
        <p:spPr/>
        <p:txBody>
          <a:bodyPr/>
          <a:lstStyle/>
          <a:p>
            <a:r>
              <a:rPr lang="en-US" u="sng" dirty="0"/>
              <a:t>Subscribe to the ”DevOps at Microsoft” YouTube channel</a:t>
            </a:r>
            <a:endParaRPr lang="en-US" dirty="0"/>
          </a:p>
        </p:txBody>
      </p:sp>
      <p:sp>
        <p:nvSpPr>
          <p:cNvPr id="7" name="Text Placeholder 6">
            <a:extLst>
              <a:ext uri="{FF2B5EF4-FFF2-40B4-BE49-F238E27FC236}">
                <a16:creationId xmlns:a16="http://schemas.microsoft.com/office/drawing/2014/main" id="{63BC80B9-EC32-4DBA-83A6-06332FA16182}"/>
              </a:ext>
            </a:extLst>
          </p:cNvPr>
          <p:cNvSpPr>
            <a:spLocks noGrp="1"/>
          </p:cNvSpPr>
          <p:nvPr>
            <p:ph type="body" sz="quarter" idx="10"/>
          </p:nvPr>
        </p:nvSpPr>
        <p:spPr/>
        <p:txBody>
          <a:bodyPr/>
          <a:lstStyle/>
          <a:p>
            <a:r>
              <a:rPr lang="en-US" dirty="0">
                <a:hlinkClick r:id="rId4"/>
              </a:rPr>
              <a:t>https://www.youtube.com/channel/UC-ikyViYMM69joIAv7dlMsA</a:t>
            </a:r>
            <a:endParaRPr lang="en-US" dirty="0"/>
          </a:p>
        </p:txBody>
      </p:sp>
    </p:spTree>
    <p:extLst>
      <p:ext uri="{BB962C8B-B14F-4D97-AF65-F5344CB8AC3E}">
        <p14:creationId xmlns:p14="http://schemas.microsoft.com/office/powerpoint/2010/main" val="92033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C0ACDE-0CAE-4D84-8523-9B3B9482A9EB}"/>
              </a:ext>
            </a:extLst>
          </p:cNvPr>
          <p:cNvPicPr>
            <a:picLocks noChangeAspect="1"/>
          </p:cNvPicPr>
          <p:nvPr/>
        </p:nvPicPr>
        <p:blipFill>
          <a:blip r:embed="rId3"/>
          <a:stretch>
            <a:fillRect/>
          </a:stretch>
        </p:blipFill>
        <p:spPr>
          <a:xfrm>
            <a:off x="1039533" y="860533"/>
            <a:ext cx="7064936" cy="5136935"/>
          </a:xfrm>
          <a:prstGeom prst="rect">
            <a:avLst/>
          </a:prstGeom>
        </p:spPr>
      </p:pic>
      <p:sp>
        <p:nvSpPr>
          <p:cNvPr id="4" name="Rectangle: Rounded Corners 3">
            <a:extLst>
              <a:ext uri="{FF2B5EF4-FFF2-40B4-BE49-F238E27FC236}">
                <a16:creationId xmlns:a16="http://schemas.microsoft.com/office/drawing/2014/main" id="{FC272010-72D8-4091-BF2E-698669BD9FFA}"/>
              </a:ext>
            </a:extLst>
          </p:cNvPr>
          <p:cNvSpPr/>
          <p:nvPr/>
        </p:nvSpPr>
        <p:spPr bwMode="auto">
          <a:xfrm>
            <a:off x="157631" y="860533"/>
            <a:ext cx="8828739" cy="5136935"/>
          </a:xfrm>
          <a:prstGeom prst="roundRect">
            <a:avLst/>
          </a:prstGeom>
          <a:solidFill>
            <a:srgbClr val="002050">
              <a:alpha val="76078"/>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a:lnSpc>
                <a:spcPct val="90000"/>
              </a:lnSpc>
              <a:defRPr/>
            </a:pPr>
            <a:br>
              <a:rPr lang="en-US" sz="2647" b="0" dirty="0">
                <a:solidFill>
                  <a:srgbClr val="FFFFFF"/>
                </a:solidFill>
                <a:latin typeface="Segoe UI Semilight"/>
              </a:rPr>
            </a:br>
            <a:br>
              <a:rPr lang="en-US" sz="2647" b="0" dirty="0">
                <a:solidFill>
                  <a:srgbClr val="FFFFFF"/>
                </a:solidFill>
                <a:latin typeface="Segoe UI Semilight"/>
              </a:rPr>
            </a:br>
            <a:br>
              <a:rPr lang="en-US" sz="2647" b="0" dirty="0">
                <a:solidFill>
                  <a:srgbClr val="FFFFFF"/>
                </a:solidFill>
                <a:latin typeface="Segoe UI Semilight"/>
              </a:rPr>
            </a:br>
            <a:br>
              <a:rPr lang="en-US" sz="2353" b="0" dirty="0">
                <a:solidFill>
                  <a:srgbClr val="FFFFFF"/>
                </a:solidFill>
                <a:latin typeface="Segoe UI Semilight"/>
              </a:rPr>
            </a:br>
            <a:r>
              <a:rPr lang="en-US" sz="2647" b="0" dirty="0">
                <a:solidFill>
                  <a:srgbClr val="FFFFFF"/>
                </a:solidFill>
                <a:latin typeface="Segoe UI Semilight"/>
              </a:rPr>
              <a:t>How are other customers continuously delivering </a:t>
            </a:r>
            <a:br>
              <a:rPr lang="en-US" sz="2647" b="0" dirty="0">
                <a:solidFill>
                  <a:srgbClr val="FFFFFF"/>
                </a:solidFill>
                <a:latin typeface="Segoe UI Semilight"/>
              </a:rPr>
            </a:br>
            <a:r>
              <a:rPr lang="en-US" sz="2647" b="0" dirty="0">
                <a:solidFill>
                  <a:srgbClr val="FFFFFF"/>
                </a:solidFill>
                <a:latin typeface="Segoe UI Semilight"/>
              </a:rPr>
              <a:t>value to their end users with DevOps? </a:t>
            </a:r>
            <a:br>
              <a:rPr lang="en-US" sz="2647" b="0" dirty="0">
                <a:solidFill>
                  <a:srgbClr val="FFFFFF"/>
                </a:solidFill>
                <a:latin typeface="Segoe UI Semilight"/>
              </a:rPr>
            </a:br>
            <a:br>
              <a:rPr lang="en-US" sz="2647" b="0" dirty="0">
                <a:solidFill>
                  <a:srgbClr val="FFFFFF"/>
                </a:solidFill>
                <a:latin typeface="Segoe UI Semilight"/>
              </a:rPr>
            </a:br>
            <a:r>
              <a:rPr lang="en-US" sz="2647" b="0" dirty="0">
                <a:solidFill>
                  <a:srgbClr val="FFFFFF"/>
                </a:solidFill>
                <a:latin typeface="Segoe UI Semilight"/>
              </a:rPr>
              <a:t>Check out our VSTS Customer Stories:</a:t>
            </a:r>
          </a:p>
          <a:p>
            <a:pPr defTabSz="685647">
              <a:lnSpc>
                <a:spcPct val="90000"/>
              </a:lnSpc>
              <a:defRPr/>
            </a:pPr>
            <a:r>
              <a:rPr lang="en-US" sz="2353" u="sng" dirty="0">
                <a:solidFill>
                  <a:srgbClr val="FFFFFF"/>
                </a:solidFill>
                <a:latin typeface="Segoe UI Semilight"/>
              </a:rPr>
              <a:t>https://www.visualstudio.com/team-services/case-studies/</a:t>
            </a:r>
            <a:endParaRPr lang="en-US" sz="1471" b="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DEBADB36-49E7-436A-9DCD-7B66839DBAF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2904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defTabSz="685130"/>
            <a:r>
              <a:rPr lang="en-US" altLang="ja-JP" sz="2647" dirty="0">
                <a:cs typeface="Segoe UI"/>
              </a:rPr>
              <a:t>DevOps is the union of people, process, and tools </a:t>
            </a:r>
            <a:br>
              <a:rPr lang="en-US" altLang="ja-JP" sz="2647" dirty="0">
                <a:cs typeface="Segoe UI"/>
              </a:rPr>
            </a:br>
            <a:r>
              <a:rPr lang="en-US" altLang="ja-JP" sz="2647" dirty="0">
                <a:cs typeface="Segoe UI"/>
              </a:rPr>
              <a:t>to enable continuous delivery of value of our end uses. </a:t>
            </a:r>
            <a:endParaRPr lang="ja-JP" altLang="en-US" sz="2647" dirty="0"/>
          </a:p>
        </p:txBody>
      </p:sp>
      <p:sp>
        <p:nvSpPr>
          <p:cNvPr id="43" name="Content Placeholder 42">
            <a:extLst>
              <a:ext uri="{FF2B5EF4-FFF2-40B4-BE49-F238E27FC236}">
                <a16:creationId xmlns:a16="http://schemas.microsoft.com/office/drawing/2014/main" id="{77FF4D49-B011-4CA4-8BDC-0443EF0890F9}"/>
              </a:ext>
            </a:extLst>
          </p:cNvPr>
          <p:cNvSpPr>
            <a:spLocks noGrp="1"/>
          </p:cNvSpPr>
          <p:nvPr>
            <p:ph idx="1"/>
          </p:nvPr>
        </p:nvSpPr>
        <p:spPr/>
        <p:txBody>
          <a:bodyPr/>
          <a:lstStyle/>
          <a:p>
            <a:endParaRPr lang="en-US"/>
          </a:p>
        </p:txBody>
      </p:sp>
      <p:sp>
        <p:nvSpPr>
          <p:cNvPr id="44" name="Text Placeholder 43">
            <a:extLst>
              <a:ext uri="{FF2B5EF4-FFF2-40B4-BE49-F238E27FC236}">
                <a16:creationId xmlns:a16="http://schemas.microsoft.com/office/drawing/2014/main" id="{19111600-0FFF-4D53-85E5-052E703410AF}"/>
              </a:ext>
            </a:extLst>
          </p:cNvPr>
          <p:cNvSpPr>
            <a:spLocks noGrp="1"/>
          </p:cNvSpPr>
          <p:nvPr>
            <p:ph type="body" sz="quarter" idx="13"/>
          </p:nvPr>
        </p:nvSpPr>
        <p:spPr/>
        <p:txBody>
          <a:bodyPr/>
          <a:lstStyle/>
          <a:p>
            <a:endParaRPr lang="en-US"/>
          </a:p>
        </p:txBody>
      </p:sp>
      <p:grpSp>
        <p:nvGrpSpPr>
          <p:cNvPr id="8" name="Group 7"/>
          <p:cNvGrpSpPr/>
          <p:nvPr/>
        </p:nvGrpSpPr>
        <p:grpSpPr>
          <a:xfrm>
            <a:off x="3205904" y="4564792"/>
            <a:ext cx="2684042" cy="652451"/>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66"/>
              <a:r>
                <a:rPr lang="en-US" altLang="ja-JP" sz="3970"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34285" rIns="0" bIns="34285" numCol="1" rtlCol="0" anchor="ctr" anchorCtr="0" compatLnSpc="1">
              <a:prstTxWarp prst="textNoShape">
                <a:avLst/>
              </a:prstTxWarp>
            </a:bodyPr>
            <a:lstStyle/>
            <a:p>
              <a:pPr defTabSz="685466"/>
              <a:r>
                <a:rPr lang="en-US" altLang="ja-JP" sz="2940" dirty="0">
                  <a:ln w="0"/>
                  <a:gradFill>
                    <a:gsLst>
                      <a:gs pos="1250">
                        <a:schemeClr val="bg1"/>
                      </a:gs>
                      <a:gs pos="100000">
                        <a:schemeClr val="bg1"/>
                      </a:gs>
                    </a:gsLst>
                    <a:lin ang="0" scaled="0"/>
                  </a:gradFill>
                </a:rPr>
                <a:t>Process</a:t>
              </a:r>
              <a:endParaRPr lang="ja-JP" altLang="en-US" sz="2940" dirty="0">
                <a:ln w="0"/>
                <a:gradFill>
                  <a:gsLst>
                    <a:gs pos="1250">
                      <a:schemeClr val="bg1"/>
                    </a:gs>
                    <a:gs pos="100000">
                      <a:schemeClr val="bg1"/>
                    </a:gs>
                  </a:gsLst>
                  <a:lin ang="0" scaled="0"/>
                </a:gradFill>
              </a:endParaRPr>
            </a:p>
          </p:txBody>
        </p:sp>
      </p:grpSp>
      <p:grpSp>
        <p:nvGrpSpPr>
          <p:cNvPr id="9" name="Group 8"/>
          <p:cNvGrpSpPr/>
          <p:nvPr/>
        </p:nvGrpSpPr>
        <p:grpSpPr>
          <a:xfrm>
            <a:off x="6035141" y="4564793"/>
            <a:ext cx="2684041" cy="652451"/>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66"/>
              <a:r>
                <a:rPr lang="en-US" altLang="ja-JP" sz="3970"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34285" rIns="0" bIns="34285" numCol="1" rtlCol="0" anchor="ctr" anchorCtr="0" compatLnSpc="1">
              <a:prstTxWarp prst="textNoShape">
                <a:avLst/>
              </a:prstTxWarp>
            </a:bodyPr>
            <a:lstStyle/>
            <a:p>
              <a:pPr defTabSz="685466"/>
              <a:r>
                <a:rPr lang="en-US" altLang="ja-JP" sz="2940" dirty="0">
                  <a:ln w="0"/>
                  <a:gradFill>
                    <a:gsLst>
                      <a:gs pos="1250">
                        <a:schemeClr val="bg1"/>
                      </a:gs>
                      <a:gs pos="100000">
                        <a:schemeClr val="bg1"/>
                      </a:gs>
                    </a:gsLst>
                    <a:lin ang="0" scaled="0"/>
                  </a:gradFill>
                </a:rPr>
                <a:t>Tools</a:t>
              </a:r>
              <a:endParaRPr lang="ja-JP" altLang="en-US" sz="2940" dirty="0">
                <a:ln w="0"/>
                <a:gradFill>
                  <a:gsLst>
                    <a:gs pos="1250">
                      <a:schemeClr val="bg1"/>
                    </a:gs>
                    <a:gs pos="100000">
                      <a:schemeClr val="bg1"/>
                    </a:gs>
                  </a:gsLst>
                  <a:lin ang="0" scaled="0"/>
                </a:gradFill>
              </a:endParaRPr>
            </a:p>
          </p:txBody>
        </p:sp>
      </p:grpSp>
      <p:grpSp>
        <p:nvGrpSpPr>
          <p:cNvPr id="19" name="Group 18"/>
          <p:cNvGrpSpPr/>
          <p:nvPr/>
        </p:nvGrpSpPr>
        <p:grpSpPr>
          <a:xfrm>
            <a:off x="376666" y="4568701"/>
            <a:ext cx="2684042" cy="652451"/>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66"/>
              <a:r>
                <a:rPr lang="en-US" altLang="ja-JP" sz="3970"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4" tIns="34285" rIns="0" bIns="34285" numCol="1" rtlCol="0" anchor="ctr" anchorCtr="0" compatLnSpc="1">
              <a:prstTxWarp prst="textNoShape">
                <a:avLst/>
              </a:prstTxWarp>
            </a:bodyPr>
            <a:lstStyle/>
            <a:p>
              <a:pPr defTabSz="685466"/>
              <a:r>
                <a:rPr lang="en-US" altLang="ja-JP" sz="2940" dirty="0">
                  <a:ln w="0"/>
                  <a:gradFill>
                    <a:gsLst>
                      <a:gs pos="1250">
                        <a:schemeClr val="bg1"/>
                      </a:gs>
                      <a:gs pos="100000">
                        <a:schemeClr val="bg1"/>
                      </a:gs>
                    </a:gsLst>
                    <a:lin ang="0" scaled="0"/>
                  </a:gradFill>
                </a:rPr>
                <a:t>People</a:t>
              </a:r>
              <a:endParaRPr lang="ja-JP" altLang="en-US" sz="2940" dirty="0">
                <a:ln w="0"/>
                <a:gradFill>
                  <a:gsLst>
                    <a:gs pos="1250">
                      <a:schemeClr val="bg1"/>
                    </a:gs>
                    <a:gs pos="100000">
                      <a:schemeClr val="bg1"/>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730" y="1976168"/>
            <a:ext cx="1268297" cy="2270067"/>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1503" y="2254922"/>
            <a:ext cx="977998" cy="1919902"/>
          </a:xfrm>
          <a:prstGeom prst="rect">
            <a:avLst/>
          </a:prstGeom>
        </p:spPr>
      </p:pic>
      <p:grpSp>
        <p:nvGrpSpPr>
          <p:cNvPr id="5" name="Group 4"/>
          <p:cNvGrpSpPr/>
          <p:nvPr/>
        </p:nvGrpSpPr>
        <p:grpSpPr>
          <a:xfrm>
            <a:off x="3359250" y="1975203"/>
            <a:ext cx="2425502" cy="2426338"/>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32" tIns="33616" rIns="67232" bIns="33616" numCol="1" anchor="t" anchorCtr="0" compatLnSpc="1">
              <a:prstTxWarp prst="textNoShape">
                <a:avLst/>
              </a:prstTxWarp>
            </a:bodyPr>
            <a:lstStyle/>
            <a:p>
              <a:endParaRPr lang="ja-JP" altLang="en-US" sz="1324" dirty="0">
                <a:solidFill>
                  <a:srgbClr val="404040"/>
                </a:solidFill>
              </a:endParaRPr>
            </a:p>
          </p:txBody>
        </p:sp>
      </p:grpSp>
      <p:grpSp>
        <p:nvGrpSpPr>
          <p:cNvPr id="4" name="Group 4"/>
          <p:cNvGrpSpPr>
            <a:grpSpLocks noChangeAspect="1"/>
          </p:cNvGrpSpPr>
          <p:nvPr/>
        </p:nvGrpSpPr>
        <p:grpSpPr bwMode="auto">
          <a:xfrm>
            <a:off x="5809660" y="1323263"/>
            <a:ext cx="3431627" cy="3431627"/>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ja-JP" altLang="en-US" sz="1324" dirty="0"/>
            </a:p>
          </p:txBody>
        </p:sp>
      </p:grpSp>
      <p:sp>
        <p:nvSpPr>
          <p:cNvPr id="25" name="TextBox 24"/>
          <p:cNvSpPr txBox="1"/>
          <p:nvPr/>
        </p:nvSpPr>
        <p:spPr>
          <a:xfrm>
            <a:off x="858347" y="2848989"/>
            <a:ext cx="614597" cy="380108"/>
          </a:xfrm>
          <a:prstGeom prst="rect">
            <a:avLst/>
          </a:prstGeom>
          <a:noFill/>
        </p:spPr>
        <p:txBody>
          <a:bodyPr wrap="none" lIns="134464" tIns="107571" rIns="134464" bIns="107571" rtlCol="0">
            <a:spAutoFit/>
          </a:bodyPr>
          <a:lstStyle/>
          <a:p>
            <a:pPr defTabSz="685802">
              <a:lnSpc>
                <a:spcPct val="90000"/>
              </a:lnSpc>
              <a:spcAft>
                <a:spcPts val="441"/>
              </a:spcAft>
            </a:pPr>
            <a:r>
              <a:rPr lang="en-US" altLang="ja-JP" sz="1176" dirty="0">
                <a:gradFill>
                  <a:gsLst>
                    <a:gs pos="2917">
                      <a:schemeClr val="tx1">
                        <a:lumMod val="50000"/>
                      </a:schemeClr>
                    </a:gs>
                    <a:gs pos="30000">
                      <a:schemeClr val="tx1">
                        <a:lumMod val="50000"/>
                      </a:schemeClr>
                    </a:gs>
                  </a:gsLst>
                  <a:lin ang="5400000" scaled="0"/>
                </a:gradFill>
              </a:rPr>
              <a:t>DEV</a:t>
            </a:r>
            <a:endParaRPr lang="ja-JP" altLang="en-US" sz="1176" dirty="0">
              <a:gradFill>
                <a:gsLst>
                  <a:gs pos="2917">
                    <a:schemeClr val="tx1">
                      <a:lumMod val="50000"/>
                    </a:schemeClr>
                  </a:gs>
                  <a:gs pos="30000">
                    <a:schemeClr val="tx1">
                      <a:lumMod val="50000"/>
                    </a:schemeClr>
                  </a:gs>
                </a:gsLst>
                <a:lin ang="5400000" scaled="0"/>
              </a:gradFill>
            </a:endParaRPr>
          </a:p>
        </p:txBody>
      </p:sp>
      <p:pic>
        <p:nvPicPr>
          <p:cNvPr id="56" name="Picture 55"/>
          <p:cNvPicPr>
            <a:picLocks/>
          </p:cNvPicPr>
          <p:nvPr/>
        </p:nvPicPr>
        <p:blipFill>
          <a:blip r:embed="rId9"/>
          <a:stretch>
            <a:fillRect/>
          </a:stretch>
        </p:blipFill>
        <p:spPr>
          <a:xfrm>
            <a:off x="1935898" y="2594992"/>
            <a:ext cx="90903" cy="100848"/>
          </a:xfrm>
          <a:prstGeom prst="rect">
            <a:avLst/>
          </a:prstGeom>
        </p:spPr>
      </p:pic>
      <p:pic>
        <p:nvPicPr>
          <p:cNvPr id="57" name="Picture 56"/>
          <p:cNvPicPr>
            <a:picLocks/>
          </p:cNvPicPr>
          <p:nvPr/>
        </p:nvPicPr>
        <p:blipFill>
          <a:blip r:embed="rId9"/>
          <a:stretch>
            <a:fillRect/>
          </a:stretch>
        </p:blipFill>
        <p:spPr>
          <a:xfrm flipH="1">
            <a:off x="2137757" y="2594992"/>
            <a:ext cx="90903" cy="100848"/>
          </a:xfrm>
          <a:prstGeom prst="rect">
            <a:avLst/>
          </a:prstGeom>
        </p:spPr>
      </p:pic>
      <p:sp>
        <p:nvSpPr>
          <p:cNvPr id="58" name="TextBox 57"/>
          <p:cNvSpPr txBox="1"/>
          <p:nvPr/>
        </p:nvSpPr>
        <p:spPr>
          <a:xfrm>
            <a:off x="1801503" y="2848989"/>
            <a:ext cx="617803" cy="380108"/>
          </a:xfrm>
          <a:prstGeom prst="rect">
            <a:avLst/>
          </a:prstGeom>
          <a:noFill/>
        </p:spPr>
        <p:txBody>
          <a:bodyPr wrap="none" lIns="134464" tIns="107571" rIns="134464" bIns="107571" rtlCol="0">
            <a:spAutoFit/>
          </a:bodyPr>
          <a:lstStyle/>
          <a:p>
            <a:pPr defTabSz="685802">
              <a:lnSpc>
                <a:spcPct val="90000"/>
              </a:lnSpc>
              <a:spcAft>
                <a:spcPts val="441"/>
              </a:spcAft>
            </a:pPr>
            <a:r>
              <a:rPr lang="en-US" altLang="ja-JP" sz="1176" dirty="0">
                <a:gradFill>
                  <a:gsLst>
                    <a:gs pos="2917">
                      <a:schemeClr val="bg1"/>
                    </a:gs>
                    <a:gs pos="30000">
                      <a:schemeClr val="bg1"/>
                    </a:gs>
                  </a:gsLst>
                  <a:lin ang="5400000" scaled="0"/>
                </a:gradFill>
              </a:rPr>
              <a:t>OPS</a:t>
            </a:r>
            <a:endParaRPr lang="ja-JP" altLang="en-US" sz="1176" dirty="0">
              <a:gradFill>
                <a:gsLst>
                  <a:gs pos="2917">
                    <a:schemeClr val="bg1"/>
                  </a:gs>
                  <a:gs pos="30000">
                    <a:schemeClr val="bg1"/>
                  </a:gs>
                </a:gsLst>
                <a:lin ang="5400000" scaled="0"/>
              </a:gradFill>
            </a:endParaRPr>
          </a:p>
        </p:txBody>
      </p:sp>
      <p:sp>
        <p:nvSpPr>
          <p:cNvPr id="3" name="TextBox 2">
            <a:extLst>
              <a:ext uri="{FF2B5EF4-FFF2-40B4-BE49-F238E27FC236}">
                <a16:creationId xmlns:a16="http://schemas.microsoft.com/office/drawing/2014/main" id="{03F88470-A6AE-48A8-B3A0-9DFD75069A7C}"/>
              </a:ext>
            </a:extLst>
          </p:cNvPr>
          <p:cNvSpPr txBox="1"/>
          <p:nvPr/>
        </p:nvSpPr>
        <p:spPr>
          <a:xfrm>
            <a:off x="1" y="5356170"/>
            <a:ext cx="9114045" cy="1011046"/>
          </a:xfrm>
          <a:prstGeom prst="rect">
            <a:avLst/>
          </a:prstGeom>
          <a:noFill/>
        </p:spPr>
        <p:txBody>
          <a:bodyPr wrap="square" lIns="137160" tIns="109728" rIns="137160" bIns="109728" rtlCol="0">
            <a:spAutoFit/>
          </a:bodyPr>
          <a:lstStyle/>
          <a:p>
            <a:pPr>
              <a:lnSpc>
                <a:spcPct val="90000"/>
              </a:lnSpc>
              <a:spcAft>
                <a:spcPts val="450"/>
              </a:spcAft>
            </a:pPr>
            <a:r>
              <a:rPr lang="en-US" sz="1500" dirty="0">
                <a:gradFill>
                  <a:gsLst>
                    <a:gs pos="2917">
                      <a:schemeClr val="tx1"/>
                    </a:gs>
                    <a:gs pos="30000">
                      <a:schemeClr val="tx1"/>
                    </a:gs>
                  </a:gsLst>
                  <a:lin ang="5400000" scaled="0"/>
                </a:gradFill>
              </a:rPr>
              <a:t>Shared Mission:</a:t>
            </a:r>
            <a:br>
              <a:rPr lang="en-US" sz="1500" dirty="0">
                <a:gradFill>
                  <a:gsLst>
                    <a:gs pos="2917">
                      <a:schemeClr val="tx1"/>
                    </a:gs>
                    <a:gs pos="30000">
                      <a:schemeClr val="tx1"/>
                    </a:gs>
                  </a:gsLst>
                  <a:lin ang="5400000" scaled="0"/>
                </a:gradFill>
              </a:rPr>
            </a:br>
            <a:r>
              <a:rPr lang="en-US" sz="2100" dirty="0">
                <a:gradFill>
                  <a:gsLst>
                    <a:gs pos="2917">
                      <a:schemeClr val="tx1"/>
                    </a:gs>
                    <a:gs pos="30000">
                      <a:schemeClr val="tx1"/>
                    </a:gs>
                  </a:gsLst>
                  <a:lin ang="5400000" scaled="0"/>
                </a:gradFill>
              </a:rPr>
              <a:t>Deliver a great product or service that inspires our customers to become raving fans</a:t>
            </a:r>
          </a:p>
        </p:txBody>
      </p:sp>
    </p:spTree>
    <p:extLst>
      <p:ext uri="{BB962C8B-B14F-4D97-AF65-F5344CB8AC3E}">
        <p14:creationId xmlns:p14="http://schemas.microsoft.com/office/powerpoint/2010/main" val="28141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About …</a:t>
            </a:r>
          </a:p>
        </p:txBody>
      </p:sp>
      <p:sp>
        <p:nvSpPr>
          <p:cNvPr id="3" name="Text Placeholder 2">
            <a:extLst>
              <a:ext uri="{FF2B5EF4-FFF2-40B4-BE49-F238E27FC236}">
                <a16:creationId xmlns:a16="http://schemas.microsoft.com/office/drawing/2014/main" id="{7715DC60-79C0-4D65-86CC-6F749FC807D7}"/>
              </a:ext>
            </a:extLst>
          </p:cNvPr>
          <p:cNvSpPr>
            <a:spLocks noGrp="1"/>
          </p:cNvSpPr>
          <p:nvPr>
            <p:ph type="body" sz="quarter" idx="10"/>
          </p:nvPr>
        </p:nvSpPr>
        <p:spPr/>
        <p:txBody>
          <a:bodyPr/>
          <a:lstStyle/>
          <a:p>
            <a:endParaRPr lang="en-US"/>
          </a:p>
        </p:txBody>
      </p:sp>
      <p:grpSp>
        <p:nvGrpSpPr>
          <p:cNvPr id="5" name="Group 4">
            <a:extLst>
              <a:ext uri="{FF2B5EF4-FFF2-40B4-BE49-F238E27FC236}">
                <a16:creationId xmlns:a16="http://schemas.microsoft.com/office/drawing/2014/main" id="{F2507696-A435-4842-8A8A-F0778465451E}"/>
              </a:ext>
            </a:extLst>
          </p:cNvPr>
          <p:cNvGrpSpPr/>
          <p:nvPr/>
        </p:nvGrpSpPr>
        <p:grpSpPr>
          <a:xfrm>
            <a:off x="678847" y="1882281"/>
            <a:ext cx="7663126" cy="1650302"/>
            <a:chOff x="923278" y="1389649"/>
            <a:chExt cx="10422384" cy="2244525"/>
          </a:xfrm>
        </p:grpSpPr>
        <p:sp>
          <p:nvSpPr>
            <p:cNvPr id="86" name="Rectangle 85">
              <a:extLst>
                <a:ext uri="{FF2B5EF4-FFF2-40B4-BE49-F238E27FC236}">
                  <a16:creationId xmlns:a16="http://schemas.microsoft.com/office/drawing/2014/main" id="{79CEAB09-4B52-4DED-BED2-BEC3B4CFA451}"/>
                </a:ext>
              </a:extLst>
            </p:cNvPr>
            <p:cNvSpPr/>
            <p:nvPr/>
          </p:nvSpPr>
          <p:spPr>
            <a:xfrm>
              <a:off x="923278" y="1389649"/>
              <a:ext cx="10422384" cy="224452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867" fontAlgn="auto">
                <a:spcBef>
                  <a:spcPts val="0"/>
                </a:spcBef>
                <a:spcAft>
                  <a:spcPts val="0"/>
                </a:spcAft>
                <a:defRPr/>
              </a:pPr>
              <a:endParaRPr lang="en-US" sz="1349" b="0" dirty="0">
                <a:solidFill>
                  <a:prstClr val="white"/>
                </a:solidFill>
                <a:latin typeface="Calibri" panose="020F0502020204030204"/>
              </a:endParaRPr>
            </a:p>
          </p:txBody>
        </p:sp>
        <p:sp>
          <p:nvSpPr>
            <p:cNvPr id="30" name="TextBox 29"/>
            <p:cNvSpPr txBox="1"/>
            <p:nvPr/>
          </p:nvSpPr>
          <p:spPr>
            <a:xfrm>
              <a:off x="1211439" y="1389649"/>
              <a:ext cx="4834256" cy="1847759"/>
            </a:xfrm>
            <a:prstGeom prst="rect">
              <a:avLst/>
            </a:prstGeom>
            <a:noFill/>
          </p:spPr>
          <p:txBody>
            <a:bodyPr wrap="square" rtlCol="0">
              <a:spAutoFit/>
            </a:bodyPr>
            <a:lstStyle/>
            <a:p>
              <a:pPr defTabSz="684999"/>
              <a:r>
                <a:rPr lang="en-US" sz="2057" u="sng" dirty="0">
                  <a:solidFill>
                    <a:schemeClr val="bg1"/>
                  </a:solidFill>
                  <a:latin typeface="Segoe UI Light"/>
                </a:rPr>
                <a:t>People</a:t>
              </a:r>
            </a:p>
            <a:p>
              <a:pPr marL="336179" indent="-336179" defTabSz="684999">
                <a:buFont typeface="Arial" panose="020B0604020202020204" pitchFamily="34" charset="0"/>
                <a:buChar char="•"/>
              </a:pPr>
              <a:r>
                <a:rPr lang="en-US" sz="2057" dirty="0">
                  <a:solidFill>
                    <a:schemeClr val="bg1"/>
                  </a:solidFill>
                  <a:latin typeface="Segoe UI Light"/>
                </a:rPr>
                <a:t>Adaptive Teams</a:t>
              </a:r>
            </a:p>
            <a:p>
              <a:pPr marL="336179" indent="-336179" defTabSz="684999">
                <a:buFont typeface="Arial" panose="020B0604020202020204" pitchFamily="34" charset="0"/>
                <a:buChar char="•"/>
              </a:pPr>
              <a:r>
                <a:rPr lang="en-US" sz="2057" dirty="0">
                  <a:solidFill>
                    <a:schemeClr val="bg1"/>
                  </a:solidFill>
                  <a:latin typeface="Segoe UI Light"/>
                </a:rPr>
                <a:t>Collaborative</a:t>
              </a:r>
            </a:p>
            <a:p>
              <a:pPr marL="336179" indent="-336179" defTabSz="684999">
                <a:buFont typeface="Arial" panose="020B0604020202020204" pitchFamily="34" charset="0"/>
                <a:buChar char="•"/>
              </a:pPr>
              <a:r>
                <a:rPr lang="en-US" sz="2057" dirty="0">
                  <a:solidFill>
                    <a:schemeClr val="bg1"/>
                  </a:solidFill>
                  <a:latin typeface="Segoe UI Light"/>
                </a:rPr>
                <a:t>Continuous Improvement</a:t>
              </a:r>
            </a:p>
          </p:txBody>
        </p:sp>
      </p:grpSp>
      <p:grpSp>
        <p:nvGrpSpPr>
          <p:cNvPr id="4" name="Group 3">
            <a:extLst>
              <a:ext uri="{FF2B5EF4-FFF2-40B4-BE49-F238E27FC236}">
                <a16:creationId xmlns:a16="http://schemas.microsoft.com/office/drawing/2014/main" id="{C41EE27B-E5B1-47D0-A422-AC6D4CBED6C6}"/>
              </a:ext>
            </a:extLst>
          </p:cNvPr>
          <p:cNvGrpSpPr/>
          <p:nvPr/>
        </p:nvGrpSpPr>
        <p:grpSpPr>
          <a:xfrm>
            <a:off x="2196459" y="3545638"/>
            <a:ext cx="4497354" cy="2010428"/>
            <a:chOff x="923278" y="3639845"/>
            <a:chExt cx="10422384" cy="2734322"/>
          </a:xfrm>
        </p:grpSpPr>
        <p:sp>
          <p:nvSpPr>
            <p:cNvPr id="87" name="Rectangle 86">
              <a:extLst>
                <a:ext uri="{FF2B5EF4-FFF2-40B4-BE49-F238E27FC236}">
                  <a16:creationId xmlns:a16="http://schemas.microsoft.com/office/drawing/2014/main" id="{D774D429-C56B-480C-B800-03E641B5F7A2}"/>
                </a:ext>
              </a:extLst>
            </p:cNvPr>
            <p:cNvSpPr/>
            <p:nvPr/>
          </p:nvSpPr>
          <p:spPr>
            <a:xfrm>
              <a:off x="923278" y="3639845"/>
              <a:ext cx="10422384" cy="2734322"/>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867" fontAlgn="auto">
                <a:spcBef>
                  <a:spcPts val="0"/>
                </a:spcBef>
                <a:spcAft>
                  <a:spcPts val="0"/>
                </a:spcAft>
                <a:defRPr/>
              </a:pPr>
              <a:endParaRPr lang="en-US" sz="1349" b="0" dirty="0">
                <a:solidFill>
                  <a:prstClr val="white"/>
                </a:solidFill>
                <a:latin typeface="Calibri" panose="020F0502020204030204"/>
              </a:endParaRPr>
            </a:p>
          </p:txBody>
        </p:sp>
        <p:sp>
          <p:nvSpPr>
            <p:cNvPr id="70" name="TextBox 69">
              <a:extLst>
                <a:ext uri="{FF2B5EF4-FFF2-40B4-BE49-F238E27FC236}">
                  <a16:creationId xmlns:a16="http://schemas.microsoft.com/office/drawing/2014/main" id="{1505868C-7D96-47F3-B27E-C1F34E9AC216}"/>
                </a:ext>
              </a:extLst>
            </p:cNvPr>
            <p:cNvSpPr txBox="1"/>
            <p:nvPr/>
          </p:nvSpPr>
          <p:spPr>
            <a:xfrm>
              <a:off x="3063724" y="4099963"/>
              <a:ext cx="6842641" cy="1847759"/>
            </a:xfrm>
            <a:prstGeom prst="rect">
              <a:avLst/>
            </a:prstGeom>
            <a:noFill/>
          </p:spPr>
          <p:txBody>
            <a:bodyPr wrap="square" rtlCol="0">
              <a:spAutoFit/>
            </a:bodyPr>
            <a:lstStyle/>
            <a:p>
              <a:pPr defTabSz="684999"/>
              <a:r>
                <a:rPr lang="en-US" sz="2057" u="sng" dirty="0">
                  <a:solidFill>
                    <a:schemeClr val="bg1"/>
                  </a:solidFill>
                  <a:latin typeface="Segoe UI Light"/>
                </a:rPr>
                <a:t>Products/Tools</a:t>
              </a:r>
            </a:p>
            <a:p>
              <a:pPr marL="336179" indent="-336179" defTabSz="684999">
                <a:buFont typeface="Arial" panose="020B0604020202020204" pitchFamily="34" charset="0"/>
                <a:buChar char="•"/>
              </a:pPr>
              <a:r>
                <a:rPr lang="en-US" sz="2057" dirty="0">
                  <a:solidFill>
                    <a:schemeClr val="bg1"/>
                  </a:solidFill>
                  <a:latin typeface="Segoe UI Light"/>
                </a:rPr>
                <a:t>Flexible &amp; Scalable</a:t>
              </a:r>
            </a:p>
            <a:p>
              <a:pPr marL="336179" indent="-336179" defTabSz="684999">
                <a:buFont typeface="Arial" panose="020B0604020202020204" pitchFamily="34" charset="0"/>
                <a:buChar char="•"/>
              </a:pPr>
              <a:r>
                <a:rPr lang="en-US" sz="2057" dirty="0">
                  <a:solidFill>
                    <a:schemeClr val="bg1"/>
                  </a:solidFill>
                  <a:latin typeface="Segoe UI Light"/>
                </a:rPr>
                <a:t>Interoperable</a:t>
              </a:r>
            </a:p>
            <a:p>
              <a:pPr marL="336179" indent="-336179" defTabSz="684999">
                <a:buFont typeface="Arial" panose="020B0604020202020204" pitchFamily="34" charset="0"/>
                <a:buChar char="•"/>
              </a:pPr>
              <a:r>
                <a:rPr lang="en-US" sz="2057" dirty="0">
                  <a:solidFill>
                    <a:schemeClr val="bg1"/>
                  </a:solidFill>
                  <a:latin typeface="Segoe UI Light"/>
                </a:rPr>
                <a:t>Enhance Productivity</a:t>
              </a:r>
            </a:p>
          </p:txBody>
        </p:sp>
      </p:grpSp>
      <p:sp>
        <p:nvSpPr>
          <p:cNvPr id="72" name="TextBox 71">
            <a:extLst>
              <a:ext uri="{FF2B5EF4-FFF2-40B4-BE49-F238E27FC236}">
                <a16:creationId xmlns:a16="http://schemas.microsoft.com/office/drawing/2014/main" id="{3BAA0AEA-0CB0-4986-8955-B30BCB1687C3}"/>
              </a:ext>
            </a:extLst>
          </p:cNvPr>
          <p:cNvSpPr txBox="1"/>
          <p:nvPr/>
        </p:nvSpPr>
        <p:spPr>
          <a:xfrm>
            <a:off x="4977938" y="1882282"/>
            <a:ext cx="3554418" cy="1675139"/>
          </a:xfrm>
          <a:prstGeom prst="rect">
            <a:avLst/>
          </a:prstGeom>
          <a:noFill/>
        </p:spPr>
        <p:txBody>
          <a:bodyPr wrap="square" rtlCol="0">
            <a:spAutoFit/>
          </a:bodyPr>
          <a:lstStyle/>
          <a:p>
            <a:pPr defTabSz="684999"/>
            <a:r>
              <a:rPr lang="en-US" sz="2057" u="sng" dirty="0">
                <a:solidFill>
                  <a:schemeClr val="bg1"/>
                </a:solidFill>
                <a:latin typeface="Segoe UI Light"/>
              </a:rPr>
              <a:t>Process</a:t>
            </a:r>
          </a:p>
          <a:p>
            <a:pPr marL="336179" indent="-336179" defTabSz="684999">
              <a:buFont typeface="Arial" panose="020B0604020202020204" pitchFamily="34" charset="0"/>
              <a:buChar char="•"/>
            </a:pPr>
            <a:r>
              <a:rPr lang="en-US" sz="2057" dirty="0">
                <a:solidFill>
                  <a:schemeClr val="bg1"/>
                </a:solidFill>
                <a:latin typeface="Segoe UI Light"/>
              </a:rPr>
              <a:t>Visibility &amp; Accountability</a:t>
            </a:r>
          </a:p>
          <a:p>
            <a:pPr marL="336179" indent="-336179" defTabSz="684999">
              <a:buFont typeface="Arial" panose="020B0604020202020204" pitchFamily="34" charset="0"/>
              <a:buChar char="•"/>
            </a:pPr>
            <a:r>
              <a:rPr lang="en-US" sz="2057" dirty="0">
                <a:solidFill>
                  <a:schemeClr val="bg1"/>
                </a:solidFill>
                <a:latin typeface="Segoe UI Light"/>
              </a:rPr>
              <a:t>Eliminate Waste</a:t>
            </a:r>
          </a:p>
          <a:p>
            <a:pPr marL="336179" indent="-336179" defTabSz="684999">
              <a:buFont typeface="Arial" panose="020B0604020202020204" pitchFamily="34" charset="0"/>
              <a:buChar char="•"/>
            </a:pPr>
            <a:r>
              <a:rPr lang="en-US" sz="2057" dirty="0">
                <a:solidFill>
                  <a:schemeClr val="bg1"/>
                </a:solidFill>
                <a:latin typeface="Segoe UI Light"/>
              </a:rPr>
              <a:t>Increase Efficiency</a:t>
            </a:r>
          </a:p>
          <a:p>
            <a:pPr marL="336179" indent="-336179" defTabSz="684999">
              <a:buFont typeface="Arial" panose="020B0604020202020204" pitchFamily="34" charset="0"/>
              <a:buChar char="•"/>
            </a:pPr>
            <a:r>
              <a:rPr lang="en-US" sz="2057" dirty="0">
                <a:solidFill>
                  <a:schemeClr val="bg1"/>
                </a:solidFill>
                <a:latin typeface="Segoe UI Light"/>
              </a:rPr>
              <a:t>Feedback</a:t>
            </a:r>
          </a:p>
        </p:txBody>
      </p:sp>
    </p:spTree>
    <p:extLst>
      <p:ext uri="{BB962C8B-B14F-4D97-AF65-F5344CB8AC3E}">
        <p14:creationId xmlns:p14="http://schemas.microsoft.com/office/powerpoint/2010/main" val="3777180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4942" y="1424569"/>
            <a:ext cx="7595514" cy="3525098"/>
          </a:xfrm>
          <a:prstGeom prst="rect">
            <a:avLst/>
          </a:prstGeom>
        </p:spPr>
      </p:pic>
      <p:sp>
        <p:nvSpPr>
          <p:cNvPr id="3" name="Title 2"/>
          <p:cNvSpPr>
            <a:spLocks noGrp="1"/>
          </p:cNvSpPr>
          <p:nvPr>
            <p:ph type="title"/>
          </p:nvPr>
        </p:nvSpPr>
        <p:spPr/>
        <p:txBody>
          <a:bodyPr>
            <a:normAutofit/>
          </a:bodyPr>
          <a:lstStyle/>
          <a:p>
            <a:pPr algn="ctr"/>
            <a:r>
              <a:rPr lang="en-US" b="1" dirty="0"/>
              <a:t>Culture Change &amp; Digital Transformation</a:t>
            </a:r>
          </a:p>
        </p:txBody>
      </p:sp>
      <p:sp>
        <p:nvSpPr>
          <p:cNvPr id="8" name="Text Placeholder 7">
            <a:extLst>
              <a:ext uri="{FF2B5EF4-FFF2-40B4-BE49-F238E27FC236}">
                <a16:creationId xmlns:a16="http://schemas.microsoft.com/office/drawing/2014/main" id="{AED17BDE-CEEC-4EF5-8B7B-6EB07B4EED1E}"/>
              </a:ext>
            </a:extLst>
          </p:cNvPr>
          <p:cNvSpPr>
            <a:spLocks noGrp="1"/>
          </p:cNvSpPr>
          <p:nvPr>
            <p:ph type="body" sz="quarter" idx="10"/>
          </p:nvPr>
        </p:nvSpPr>
        <p:spPr>
          <a:xfrm>
            <a:off x="261188" y="6507593"/>
            <a:ext cx="8574837" cy="198090"/>
          </a:xfrm>
        </p:spPr>
        <p:txBody>
          <a:bodyPr/>
          <a:lstStyle/>
          <a:p>
            <a:r>
              <a:rPr lang="en-US" sz="2400" dirty="0"/>
              <a:t>http://github.com/microsoft</a:t>
            </a:r>
          </a:p>
        </p:txBody>
      </p:sp>
      <p:sp>
        <p:nvSpPr>
          <p:cNvPr id="2" name="Rectangle 1">
            <a:extLst>
              <a:ext uri="{FF2B5EF4-FFF2-40B4-BE49-F238E27FC236}">
                <a16:creationId xmlns:a16="http://schemas.microsoft.com/office/drawing/2014/main" id="{EF830D8F-CE11-43F7-8089-5295073EE146}"/>
              </a:ext>
            </a:extLst>
          </p:cNvPr>
          <p:cNvSpPr>
            <a:spLocks noChangeArrowheads="1"/>
          </p:cNvSpPr>
          <p:nvPr/>
        </p:nvSpPr>
        <p:spPr bwMode="auto">
          <a:xfrm>
            <a:off x="4101612" y="5212381"/>
            <a:ext cx="4887964"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algn="r" defTabSz="685800" eaLnBrk="0" hangingPunct="0"/>
            <a:r>
              <a:rPr lang="en-US" altLang="en-US" sz="750" dirty="0">
                <a:latin typeface="Arial" panose="020B0604020202020204" pitchFamily="34" charset="0"/>
              </a:rPr>
              <a:t>Hit Refresh</a:t>
            </a:r>
          </a:p>
          <a:p>
            <a:pPr marL="342900" lvl="1" algn="r" defTabSz="685800" eaLnBrk="0" hangingPunct="0"/>
            <a:r>
              <a:rPr lang="en-US" altLang="en-US" sz="1200" b="0" dirty="0">
                <a:latin typeface="Arial" panose="020B0604020202020204" pitchFamily="34" charset="0"/>
              </a:rPr>
              <a:t>The Quest to Rediscover Microsoft's Soul </a:t>
            </a:r>
            <a:br>
              <a:rPr lang="en-US" altLang="en-US" sz="1200" b="0" dirty="0">
                <a:latin typeface="Arial" panose="020B0604020202020204" pitchFamily="34" charset="0"/>
              </a:rPr>
            </a:br>
            <a:r>
              <a:rPr lang="en-US" altLang="en-US" sz="1200" b="0" dirty="0">
                <a:latin typeface="Arial" panose="020B0604020202020204" pitchFamily="34" charset="0"/>
              </a:rPr>
              <a:t>and Imagine a Better Future for Everyone</a:t>
            </a:r>
            <a:endParaRPr lang="en-US" altLang="en-US" sz="4500" b="0" dirty="0">
              <a:latin typeface="Arial" panose="020B0604020202020204" pitchFamily="34" charset="0"/>
            </a:endParaRPr>
          </a:p>
          <a:p>
            <a:pPr marL="342900" lvl="1" algn="r" defTabSz="685800" eaLnBrk="0" hangingPunct="0"/>
            <a:r>
              <a:rPr lang="en-US" altLang="en-US" sz="750" b="0" dirty="0">
                <a:latin typeface="Arial" panose="020B0604020202020204" pitchFamily="34" charset="0"/>
              </a:rPr>
              <a:t>2017 - Satya Nadella, Greg Shaw, Jill Tracie Nichols - Biography &amp; Memoirs </a:t>
            </a:r>
          </a:p>
          <a:p>
            <a:pPr defTabSz="685800" eaLnBrk="0" hangingPunct="0"/>
            <a:endParaRPr lang="en-US" altLang="en-US" sz="1350" b="0" dirty="0">
              <a:latin typeface="Arial" panose="020B0604020202020204" pitchFamily="34" charset="0"/>
            </a:endParaRPr>
          </a:p>
        </p:txBody>
      </p:sp>
      <p:pic>
        <p:nvPicPr>
          <p:cNvPr id="6" name="Picture 5">
            <a:extLst>
              <a:ext uri="{FF2B5EF4-FFF2-40B4-BE49-F238E27FC236}">
                <a16:creationId xmlns:a16="http://schemas.microsoft.com/office/drawing/2014/main" id="{02FC4CA2-7F41-489D-8953-CCEF02F8D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6391" y="4139456"/>
            <a:ext cx="714375" cy="1071563"/>
          </a:xfrm>
          <a:prstGeom prst="rect">
            <a:avLst/>
          </a:prstGeom>
        </p:spPr>
      </p:pic>
      <p:sp>
        <p:nvSpPr>
          <p:cNvPr id="7" name="TextBox 6">
            <a:extLst>
              <a:ext uri="{FF2B5EF4-FFF2-40B4-BE49-F238E27FC236}">
                <a16:creationId xmlns:a16="http://schemas.microsoft.com/office/drawing/2014/main" id="{64DA70A4-21E4-46C5-ABE9-8AA6A494330B}"/>
              </a:ext>
            </a:extLst>
          </p:cNvPr>
          <p:cNvSpPr txBox="1"/>
          <p:nvPr/>
        </p:nvSpPr>
        <p:spPr>
          <a:xfrm>
            <a:off x="217074" y="5873619"/>
            <a:ext cx="2851079" cy="646331"/>
          </a:xfrm>
          <a:prstGeom prst="rect">
            <a:avLst/>
          </a:prstGeom>
          <a:noFill/>
        </p:spPr>
        <p:txBody>
          <a:bodyPr wrap="square" rtlCol="0">
            <a:spAutoFit/>
          </a:bodyPr>
          <a:lstStyle/>
          <a:p>
            <a:r>
              <a:rPr lang="en-US" dirty="0"/>
              <a:t>#1 Contributor on GitHub?</a:t>
            </a:r>
          </a:p>
        </p:txBody>
      </p:sp>
      <p:sp>
        <p:nvSpPr>
          <p:cNvPr id="9" name="TextBox 8">
            <a:extLst>
              <a:ext uri="{FF2B5EF4-FFF2-40B4-BE49-F238E27FC236}">
                <a16:creationId xmlns:a16="http://schemas.microsoft.com/office/drawing/2014/main" id="{36296F92-5B61-4BFC-82C6-25DB3ADE52FD}"/>
              </a:ext>
            </a:extLst>
          </p:cNvPr>
          <p:cNvSpPr txBox="1"/>
          <p:nvPr/>
        </p:nvSpPr>
        <p:spPr>
          <a:xfrm>
            <a:off x="127205" y="4892225"/>
            <a:ext cx="5686366" cy="923330"/>
          </a:xfrm>
          <a:prstGeom prst="rect">
            <a:avLst/>
          </a:prstGeom>
          <a:noFill/>
        </p:spPr>
        <p:txBody>
          <a:bodyPr wrap="square" rtlCol="0">
            <a:spAutoFit/>
          </a:bodyPr>
          <a:lstStyle/>
          <a:p>
            <a:r>
              <a:rPr lang="en-US" u="sng" dirty="0"/>
              <a:t>Open Source: </a:t>
            </a:r>
          </a:p>
          <a:p>
            <a:r>
              <a:rPr lang="en-US" dirty="0"/>
              <a:t>Power BI, PowerShell, Visual Studio Code… 2218+ More</a:t>
            </a:r>
          </a:p>
        </p:txBody>
      </p:sp>
      <p:pic>
        <p:nvPicPr>
          <p:cNvPr id="10" name="Picture 9" descr="A close up of a logo&#10;&#10;Description generated with high confidence">
            <a:extLst>
              <a:ext uri="{FF2B5EF4-FFF2-40B4-BE49-F238E27FC236}">
                <a16:creationId xmlns:a16="http://schemas.microsoft.com/office/drawing/2014/main" id="{18DF0AE4-56DA-40AB-BB69-CC47982B18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8153" y="5835472"/>
            <a:ext cx="1882316" cy="684478"/>
          </a:xfrm>
          <a:prstGeom prst="rect">
            <a:avLst/>
          </a:prstGeom>
          <a:solidFill>
            <a:srgbClr val="0070C0"/>
          </a:solidFill>
        </p:spPr>
      </p:pic>
    </p:spTree>
    <p:extLst>
      <p:ext uri="{BB962C8B-B14F-4D97-AF65-F5344CB8AC3E}">
        <p14:creationId xmlns:p14="http://schemas.microsoft.com/office/powerpoint/2010/main" val="269336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45" presetClass="entr" presetSubtype="0" fill="hold" grpId="0" nodeType="with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2000"/>
                                        <p:tgtEl>
                                          <p:spTgt spid="8">
                                            <p:txEl>
                                              <p:pRg st="0" end="0"/>
                                            </p:txEl>
                                          </p:spTgt>
                                        </p:tgtEl>
                                      </p:cBhvr>
                                    </p:animEffect>
                                    <p:anim calcmode="lin" valueType="num">
                                      <p:cBhvr>
                                        <p:cTn id="25" dur="2000" fill="hold"/>
                                        <p:tgtEl>
                                          <p:spTgt spid="8">
                                            <p:txEl>
                                              <p:pRg st="0" end="0"/>
                                            </p:txEl>
                                          </p:spTgt>
                                        </p:tgtEl>
                                        <p:attrNameLst>
                                          <p:attrName>ppt_w</p:attrName>
                                        </p:attrNameLst>
                                      </p:cBhvr>
                                      <p:tavLst>
                                        <p:tav tm="0" fmla="#ppt_w*sin(2.5*pi*$)">
                                          <p:val>
                                            <p:fltVal val="0"/>
                                          </p:val>
                                        </p:tav>
                                        <p:tav tm="100000">
                                          <p:val>
                                            <p:fltVal val="1"/>
                                          </p:val>
                                        </p:tav>
                                      </p:tavLst>
                                    </p:anim>
                                    <p:anim calcmode="lin" valueType="num">
                                      <p:cBhvr>
                                        <p:cTn id="26" dur="2000" fill="hold"/>
                                        <p:tgtEl>
                                          <p:spTgt spid="8">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a:t>
            </a:r>
          </a:p>
        </p:txBody>
      </p:sp>
      <p:sp>
        <p:nvSpPr>
          <p:cNvPr id="3" name="Text Placeholder 2">
            <a:extLst>
              <a:ext uri="{FF2B5EF4-FFF2-40B4-BE49-F238E27FC236}">
                <a16:creationId xmlns:a16="http://schemas.microsoft.com/office/drawing/2014/main" id="{8513ACC9-F6D7-49CC-B90E-84BB56B5F9FD}"/>
              </a:ext>
            </a:extLst>
          </p:cNvPr>
          <p:cNvSpPr>
            <a:spLocks noGrp="1"/>
          </p:cNvSpPr>
          <p:nvPr>
            <p:ph type="body" sz="quarter" idx="10"/>
          </p:nvPr>
        </p:nvSpPr>
        <p:spPr/>
        <p:txBody>
          <a:bodyPr/>
          <a:lstStyle/>
          <a:p>
            <a:endParaRPr lang="en-US"/>
          </a:p>
        </p:txBody>
      </p:sp>
      <p:grpSp>
        <p:nvGrpSpPr>
          <p:cNvPr id="5" name="Group 4"/>
          <p:cNvGrpSpPr/>
          <p:nvPr/>
        </p:nvGrpSpPr>
        <p:grpSpPr>
          <a:xfrm>
            <a:off x="2106311" y="2086079"/>
            <a:ext cx="4931378" cy="3056694"/>
            <a:chOff x="655199" y="2273775"/>
            <a:chExt cx="5085323" cy="3152118"/>
          </a:xfrm>
        </p:grpSpPr>
        <p:grpSp>
          <p:nvGrpSpPr>
            <p:cNvPr id="6" name="Group 5"/>
            <p:cNvGrpSpPr/>
            <p:nvPr/>
          </p:nvGrpSpPr>
          <p:grpSpPr>
            <a:xfrm>
              <a:off x="4165978" y="2450878"/>
              <a:ext cx="1388132" cy="1388132"/>
              <a:chOff x="4165978" y="2450878"/>
              <a:chExt cx="1388132" cy="1388132"/>
            </a:xfrm>
          </p:grpSpPr>
          <p:pic>
            <p:nvPicPr>
              <p:cNvPr id="28" name="Graphic 3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5978" y="2450878"/>
                <a:ext cx="1388132" cy="1388132"/>
              </a:xfrm>
              <a:prstGeom prst="rect">
                <a:avLst/>
              </a:prstGeom>
            </p:spPr>
          </p:pic>
          <p:sp>
            <p:nvSpPr>
              <p:cNvPr id="29" name="TextBox 28"/>
              <p:cNvSpPr txBox="1"/>
              <p:nvPr/>
            </p:nvSpPr>
            <p:spPr>
              <a:xfrm rot="2820000">
                <a:off x="4423905" y="2951528"/>
                <a:ext cx="1304925" cy="433542"/>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Configure</a:t>
                </a:r>
              </a:p>
            </p:txBody>
          </p:sp>
        </p:grpSp>
        <p:grpSp>
          <p:nvGrpSpPr>
            <p:cNvPr id="7" name="Group 6"/>
            <p:cNvGrpSpPr/>
            <p:nvPr/>
          </p:nvGrpSpPr>
          <p:grpSpPr>
            <a:xfrm>
              <a:off x="1982855" y="2471746"/>
              <a:ext cx="1480296" cy="1332607"/>
              <a:chOff x="1982855" y="2471746"/>
              <a:chExt cx="1480296" cy="1332607"/>
            </a:xfrm>
          </p:grpSpPr>
          <p:pic>
            <p:nvPicPr>
              <p:cNvPr id="26" name="Graphic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855" y="2471746"/>
                <a:ext cx="1388132" cy="1332607"/>
              </a:xfrm>
              <a:prstGeom prst="rect">
                <a:avLst/>
              </a:prstGeom>
            </p:spPr>
          </p:pic>
          <p:sp>
            <p:nvSpPr>
              <p:cNvPr id="27" name="TextBox 26"/>
              <p:cNvSpPr txBox="1"/>
              <p:nvPr/>
            </p:nvSpPr>
            <p:spPr>
              <a:xfrm rot="1680000">
                <a:off x="2158226" y="2823922"/>
                <a:ext cx="1304925" cy="433543"/>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Plan</a:t>
                </a:r>
              </a:p>
            </p:txBody>
          </p:sp>
        </p:grpSp>
        <p:pic>
          <p:nvPicPr>
            <p:cNvPr id="8" name="Graphic 2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6109" y="3804851"/>
              <a:ext cx="1332606" cy="1351115"/>
            </a:xfrm>
            <a:prstGeom prst="rect">
              <a:avLst/>
            </a:prstGeom>
          </p:spPr>
        </p:pic>
        <p:sp>
          <p:nvSpPr>
            <p:cNvPr id="9" name="TextBox 8"/>
            <p:cNvSpPr txBox="1"/>
            <p:nvPr/>
          </p:nvSpPr>
          <p:spPr>
            <a:xfrm>
              <a:off x="3413267" y="3558600"/>
              <a:ext cx="1618172" cy="517398"/>
            </a:xfrm>
            <a:prstGeom prst="rect">
              <a:avLst/>
            </a:prstGeom>
            <a:noFill/>
            <a:ln>
              <a:noFill/>
            </a:ln>
          </p:spPr>
          <p:txBody>
            <a:bodyPr wrap="square" lIns="134220" tIns="107376" rIns="134220" bIns="107376" rtlCol="0">
              <a:spAutoFit/>
            </a:bodyPr>
            <a:lstStyle/>
            <a:p>
              <a:pPr algn="ctr" defTabSz="658014">
                <a:lnSpc>
                  <a:spcPct val="90000"/>
                </a:lnSpc>
                <a:spcAft>
                  <a:spcPts val="440"/>
                </a:spcAft>
                <a:defRPr/>
              </a:pPr>
              <a:r>
                <a:rPr lang="de-DE" sz="2057" kern="0" dirty="0">
                  <a:solidFill>
                    <a:srgbClr val="505050"/>
                  </a:solidFill>
                  <a:latin typeface="Segoe UI Semibold" panose="020B0702040204020203" pitchFamily="34" charset="0"/>
                  <a:cs typeface="Segoe UI Semibold" panose="020B0702040204020203" pitchFamily="34" charset="0"/>
                </a:rPr>
                <a:t>OPS</a:t>
              </a:r>
              <a:endParaRPr lang="en-US" sz="2057" kern="0" dirty="0" err="1">
                <a:solidFill>
                  <a:srgbClr val="505050"/>
                </a:solidFill>
                <a:latin typeface="Segoe UI Semibold" panose="020B0702040204020203" pitchFamily="34" charset="0"/>
                <a:cs typeface="Segoe UI Semibold" panose="020B0702040204020203" pitchFamily="34" charset="0"/>
              </a:endParaRPr>
            </a:p>
          </p:txBody>
        </p:sp>
        <p:grpSp>
          <p:nvGrpSpPr>
            <p:cNvPr id="10" name="Group 9"/>
            <p:cNvGrpSpPr/>
            <p:nvPr/>
          </p:nvGrpSpPr>
          <p:grpSpPr>
            <a:xfrm>
              <a:off x="657018" y="2273775"/>
              <a:ext cx="1332607" cy="1589663"/>
              <a:chOff x="657018" y="2273775"/>
              <a:chExt cx="1332607" cy="1589663"/>
            </a:xfrm>
          </p:grpSpPr>
          <p:pic>
            <p:nvPicPr>
              <p:cNvPr id="24" name="Graphic 18"/>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018" y="2475306"/>
                <a:ext cx="1332607" cy="1388132"/>
              </a:xfrm>
              <a:prstGeom prst="rect">
                <a:avLst/>
              </a:prstGeom>
            </p:spPr>
          </p:pic>
          <p:sp>
            <p:nvSpPr>
              <p:cNvPr id="25" name="TextBox 24"/>
              <p:cNvSpPr txBox="1"/>
              <p:nvPr/>
            </p:nvSpPr>
            <p:spPr>
              <a:xfrm rot="18780000">
                <a:off x="747353" y="2709467"/>
                <a:ext cx="1304925" cy="433542"/>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Create</a:t>
                </a:r>
              </a:p>
            </p:txBody>
          </p:sp>
        </p:grpSp>
        <p:grpSp>
          <p:nvGrpSpPr>
            <p:cNvPr id="11" name="Group 10"/>
            <p:cNvGrpSpPr/>
            <p:nvPr/>
          </p:nvGrpSpPr>
          <p:grpSpPr>
            <a:xfrm>
              <a:off x="655199" y="3849054"/>
              <a:ext cx="1388132" cy="1576839"/>
              <a:chOff x="655199" y="3849054"/>
              <a:chExt cx="1388132" cy="1576839"/>
            </a:xfrm>
          </p:grpSpPr>
          <p:pic>
            <p:nvPicPr>
              <p:cNvPr id="22" name="Graphic 23"/>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5199" y="3849054"/>
                <a:ext cx="1388132" cy="1332607"/>
              </a:xfrm>
              <a:prstGeom prst="rect">
                <a:avLst/>
              </a:prstGeom>
            </p:spPr>
          </p:pic>
          <p:sp>
            <p:nvSpPr>
              <p:cNvPr id="23" name="TextBox 22"/>
              <p:cNvSpPr txBox="1"/>
              <p:nvPr/>
            </p:nvSpPr>
            <p:spPr>
              <a:xfrm rot="2700000">
                <a:off x="782085" y="4556660"/>
                <a:ext cx="1304925" cy="433542"/>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Verify</a:t>
                </a:r>
              </a:p>
            </p:txBody>
          </p:sp>
        </p:grpSp>
        <p:grpSp>
          <p:nvGrpSpPr>
            <p:cNvPr id="12" name="Group 11"/>
            <p:cNvGrpSpPr/>
            <p:nvPr/>
          </p:nvGrpSpPr>
          <p:grpSpPr>
            <a:xfrm>
              <a:off x="2038380" y="3800359"/>
              <a:ext cx="1534578" cy="1388132"/>
              <a:chOff x="2038380" y="3800359"/>
              <a:chExt cx="1534578" cy="1388132"/>
            </a:xfrm>
          </p:grpSpPr>
          <p:pic>
            <p:nvPicPr>
              <p:cNvPr id="20" name="Graphic 26"/>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38380" y="3800359"/>
                <a:ext cx="1332607" cy="1388132"/>
              </a:xfrm>
              <a:prstGeom prst="rect">
                <a:avLst/>
              </a:prstGeom>
            </p:spPr>
          </p:pic>
          <p:sp>
            <p:nvSpPr>
              <p:cNvPr id="21" name="TextBox 20"/>
              <p:cNvSpPr txBox="1"/>
              <p:nvPr/>
            </p:nvSpPr>
            <p:spPr>
              <a:xfrm rot="18900000">
                <a:off x="2268033" y="4230672"/>
                <a:ext cx="1304925" cy="433543"/>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Package</a:t>
                </a:r>
              </a:p>
            </p:txBody>
          </p:sp>
        </p:grpSp>
        <p:grpSp>
          <p:nvGrpSpPr>
            <p:cNvPr id="13" name="Group 12"/>
            <p:cNvGrpSpPr/>
            <p:nvPr/>
          </p:nvGrpSpPr>
          <p:grpSpPr>
            <a:xfrm>
              <a:off x="2860555" y="2273777"/>
              <a:ext cx="1314098" cy="1532211"/>
              <a:chOff x="2860555" y="2273777"/>
              <a:chExt cx="1314098" cy="1532211"/>
            </a:xfrm>
          </p:grpSpPr>
          <p:pic>
            <p:nvPicPr>
              <p:cNvPr id="18" name="Graphic 31"/>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60555" y="2454873"/>
                <a:ext cx="1314098" cy="1351115"/>
              </a:xfrm>
              <a:prstGeom prst="rect">
                <a:avLst/>
              </a:prstGeom>
            </p:spPr>
          </p:pic>
          <p:sp>
            <p:nvSpPr>
              <p:cNvPr id="19" name="TextBox 18"/>
              <p:cNvSpPr txBox="1"/>
              <p:nvPr/>
            </p:nvSpPr>
            <p:spPr>
              <a:xfrm rot="18780000">
                <a:off x="2940317" y="2709469"/>
                <a:ext cx="1304925" cy="433542"/>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Release</a:t>
                </a:r>
              </a:p>
            </p:txBody>
          </p:sp>
        </p:grpSp>
        <p:grpSp>
          <p:nvGrpSpPr>
            <p:cNvPr id="14" name="Group 13"/>
            <p:cNvGrpSpPr/>
            <p:nvPr/>
          </p:nvGrpSpPr>
          <p:grpSpPr>
            <a:xfrm>
              <a:off x="4171062" y="3828122"/>
              <a:ext cx="1569460" cy="1332607"/>
              <a:chOff x="4171062" y="3828122"/>
              <a:chExt cx="1569460" cy="1332607"/>
            </a:xfrm>
          </p:grpSpPr>
          <p:pic>
            <p:nvPicPr>
              <p:cNvPr id="16" name="Graphic 28"/>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71062" y="3828122"/>
                <a:ext cx="1388132" cy="1332607"/>
              </a:xfrm>
              <a:prstGeom prst="rect">
                <a:avLst/>
              </a:prstGeom>
            </p:spPr>
          </p:pic>
          <p:sp>
            <p:nvSpPr>
              <p:cNvPr id="17" name="TextBox 16"/>
              <p:cNvSpPr txBox="1"/>
              <p:nvPr/>
            </p:nvSpPr>
            <p:spPr>
              <a:xfrm rot="19080000">
                <a:off x="4435597" y="4243374"/>
                <a:ext cx="1304925" cy="433543"/>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469" dirty="0">
                    <a:solidFill>
                      <a:srgbClr val="FFFFFF"/>
                    </a:solidFill>
                    <a:latin typeface="Segoe UI Light"/>
                  </a:rPr>
                  <a:t>Monitor</a:t>
                </a:r>
              </a:p>
            </p:txBody>
          </p:sp>
        </p:grpSp>
        <p:sp>
          <p:nvSpPr>
            <p:cNvPr id="15" name="TextBox 14"/>
            <p:cNvSpPr txBox="1"/>
            <p:nvPr/>
          </p:nvSpPr>
          <p:spPr>
            <a:xfrm>
              <a:off x="1191748" y="3558600"/>
              <a:ext cx="1618172" cy="517398"/>
            </a:xfrm>
            <a:prstGeom prst="rect">
              <a:avLst/>
            </a:prstGeom>
            <a:noFill/>
            <a:ln>
              <a:noFill/>
            </a:ln>
          </p:spPr>
          <p:txBody>
            <a:bodyPr wrap="square" lIns="134220" tIns="107376" rIns="134220" bIns="107376" rtlCol="0">
              <a:spAutoFit/>
            </a:bodyPr>
            <a:lstStyle/>
            <a:p>
              <a:pPr algn="ctr" defTabSz="658014">
                <a:lnSpc>
                  <a:spcPct val="90000"/>
                </a:lnSpc>
                <a:spcAft>
                  <a:spcPts val="440"/>
                </a:spcAft>
                <a:defRPr/>
              </a:pPr>
              <a:r>
                <a:rPr lang="de-DE" sz="2057" kern="0" dirty="0">
                  <a:solidFill>
                    <a:srgbClr val="505050"/>
                  </a:solidFill>
                  <a:latin typeface="Segoe UI Semibold" panose="020B0702040204020203" pitchFamily="34" charset="0"/>
                  <a:cs typeface="Segoe UI Semibold" panose="020B0702040204020203" pitchFamily="34" charset="0"/>
                </a:rPr>
                <a:t>DEV</a:t>
              </a:r>
              <a:endParaRPr lang="en-US" sz="2057" kern="0" dirty="0" err="1">
                <a:solidFill>
                  <a:srgbClr val="505050"/>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809000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 here… and driving business value</a:t>
            </a:r>
          </a:p>
        </p:txBody>
      </p:sp>
      <p:sp>
        <p:nvSpPr>
          <p:cNvPr id="3" name="Text Placeholder 2">
            <a:extLst>
              <a:ext uri="{FF2B5EF4-FFF2-40B4-BE49-F238E27FC236}">
                <a16:creationId xmlns:a16="http://schemas.microsoft.com/office/drawing/2014/main" id="{CFD0D4FE-187B-4B3E-8161-F12327C4B459}"/>
              </a:ext>
            </a:extLst>
          </p:cNvPr>
          <p:cNvSpPr>
            <a:spLocks noGrp="1"/>
          </p:cNvSpPr>
          <p:nvPr>
            <p:ph type="body" sz="quarter" idx="10"/>
          </p:nvPr>
        </p:nvSpPr>
        <p:spPr/>
        <p:txBody>
          <a:bodyPr/>
          <a:lstStyle/>
          <a:p>
            <a:endParaRPr lang="en-US"/>
          </a:p>
        </p:txBody>
      </p:sp>
      <p:sp>
        <p:nvSpPr>
          <p:cNvPr id="30" name="TextBox 29"/>
          <p:cNvSpPr txBox="1"/>
          <p:nvPr/>
        </p:nvSpPr>
        <p:spPr>
          <a:xfrm>
            <a:off x="4765978" y="2325636"/>
            <a:ext cx="4031456" cy="725455"/>
          </a:xfrm>
          <a:prstGeom prst="rect">
            <a:avLst/>
          </a:prstGeom>
          <a:noFill/>
        </p:spPr>
        <p:txBody>
          <a:bodyPr wrap="square" rtlCol="0">
            <a:spAutoFit/>
          </a:bodyPr>
          <a:lstStyle/>
          <a:p>
            <a:pPr defTabSz="684999"/>
            <a:r>
              <a:rPr lang="en-US" sz="2057" dirty="0">
                <a:gradFill>
                  <a:gsLst>
                    <a:gs pos="0">
                      <a:srgbClr val="505151"/>
                    </a:gs>
                    <a:gs pos="100000">
                      <a:srgbClr val="505151"/>
                    </a:gs>
                  </a:gsLst>
                  <a:lin ang="5400000" scaled="1"/>
                </a:gradFill>
                <a:latin typeface="Segoe UI Light"/>
              </a:rPr>
              <a:t>Organizations realizing up to 20% improvements in...</a:t>
            </a:r>
          </a:p>
        </p:txBody>
      </p:sp>
      <p:grpSp>
        <p:nvGrpSpPr>
          <p:cNvPr id="76" name="Group 75"/>
          <p:cNvGrpSpPr/>
          <p:nvPr/>
        </p:nvGrpSpPr>
        <p:grpSpPr>
          <a:xfrm>
            <a:off x="4825438" y="3203818"/>
            <a:ext cx="1928809" cy="340452"/>
            <a:chOff x="6563370" y="3190601"/>
            <a:chExt cx="2626667" cy="463629"/>
          </a:xfrm>
        </p:grpSpPr>
        <p:sp>
          <p:nvSpPr>
            <p:cNvPr id="31" name="Oval 30"/>
            <p:cNvSpPr/>
            <p:nvPr/>
          </p:nvSpPr>
          <p:spPr>
            <a:xfrm>
              <a:off x="6563370" y="3245204"/>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9" name="Graphic 69"/>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a:off x="6640393" y="3329291"/>
              <a:ext cx="254980" cy="254980"/>
            </a:xfrm>
            <a:prstGeom prst="rect">
              <a:avLst/>
            </a:prstGeom>
            <a:ln>
              <a:noFill/>
            </a:ln>
          </p:spPr>
        </p:pic>
        <p:sp>
          <p:nvSpPr>
            <p:cNvPr id="41" name="TextBox 40"/>
            <p:cNvSpPr txBox="1"/>
            <p:nvPr/>
          </p:nvSpPr>
          <p:spPr>
            <a:xfrm>
              <a:off x="7100408" y="3190601"/>
              <a:ext cx="2089629" cy="461831"/>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Time-to-market</a:t>
              </a:r>
            </a:p>
          </p:txBody>
        </p:sp>
      </p:grpSp>
      <p:grpSp>
        <p:nvGrpSpPr>
          <p:cNvPr id="44" name="Group 43"/>
          <p:cNvGrpSpPr/>
          <p:nvPr/>
        </p:nvGrpSpPr>
        <p:grpSpPr>
          <a:xfrm>
            <a:off x="487283" y="2781423"/>
            <a:ext cx="4084717" cy="2531897"/>
            <a:chOff x="655199" y="2273775"/>
            <a:chExt cx="5085323" cy="3152118"/>
          </a:xfrm>
        </p:grpSpPr>
        <p:grpSp>
          <p:nvGrpSpPr>
            <p:cNvPr id="45" name="Group 44"/>
            <p:cNvGrpSpPr/>
            <p:nvPr/>
          </p:nvGrpSpPr>
          <p:grpSpPr>
            <a:xfrm>
              <a:off x="4165978" y="2450878"/>
              <a:ext cx="1388132" cy="1388132"/>
              <a:chOff x="4165978" y="2450878"/>
              <a:chExt cx="1388132" cy="1388132"/>
            </a:xfrm>
          </p:grpSpPr>
          <p:pic>
            <p:nvPicPr>
              <p:cNvPr id="67" name="Graphic 3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5978" y="2450878"/>
                <a:ext cx="1388132" cy="1388132"/>
              </a:xfrm>
              <a:prstGeom prst="rect">
                <a:avLst/>
              </a:prstGeom>
            </p:spPr>
          </p:pic>
          <p:sp>
            <p:nvSpPr>
              <p:cNvPr id="68" name="TextBox 67"/>
              <p:cNvSpPr txBox="1"/>
              <p:nvPr/>
            </p:nvSpPr>
            <p:spPr>
              <a:xfrm rot="2820000">
                <a:off x="4423905" y="2919250"/>
                <a:ext cx="1304925" cy="498099"/>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Configure</a:t>
                </a:r>
              </a:p>
            </p:txBody>
          </p:sp>
        </p:grpSp>
        <p:grpSp>
          <p:nvGrpSpPr>
            <p:cNvPr id="46" name="Group 45"/>
            <p:cNvGrpSpPr/>
            <p:nvPr/>
          </p:nvGrpSpPr>
          <p:grpSpPr>
            <a:xfrm>
              <a:off x="1982855" y="2471746"/>
              <a:ext cx="1480296" cy="1332607"/>
              <a:chOff x="1982855" y="2471746"/>
              <a:chExt cx="1480296" cy="1332607"/>
            </a:xfrm>
          </p:grpSpPr>
          <p:pic>
            <p:nvPicPr>
              <p:cNvPr id="65" name="Graphic 2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82855" y="2471746"/>
                <a:ext cx="1388132" cy="1332607"/>
              </a:xfrm>
              <a:prstGeom prst="rect">
                <a:avLst/>
              </a:prstGeom>
            </p:spPr>
          </p:pic>
          <p:sp>
            <p:nvSpPr>
              <p:cNvPr id="66" name="TextBox 65"/>
              <p:cNvSpPr txBox="1"/>
              <p:nvPr/>
            </p:nvSpPr>
            <p:spPr>
              <a:xfrm rot="1680000">
                <a:off x="2158225" y="2791644"/>
                <a:ext cx="1304926"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Plan</a:t>
                </a:r>
              </a:p>
            </p:txBody>
          </p:sp>
        </p:grpSp>
        <p:pic>
          <p:nvPicPr>
            <p:cNvPr id="47" name="Graphic 2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56109" y="3804851"/>
              <a:ext cx="1332606" cy="1351115"/>
            </a:xfrm>
            <a:prstGeom prst="rect">
              <a:avLst/>
            </a:prstGeom>
          </p:spPr>
        </p:pic>
        <p:sp>
          <p:nvSpPr>
            <p:cNvPr id="48" name="TextBox 47"/>
            <p:cNvSpPr txBox="1"/>
            <p:nvPr/>
          </p:nvSpPr>
          <p:spPr>
            <a:xfrm>
              <a:off x="3413267" y="3558600"/>
              <a:ext cx="1618172" cy="573952"/>
            </a:xfrm>
            <a:prstGeom prst="rect">
              <a:avLst/>
            </a:prstGeom>
            <a:noFill/>
            <a:ln>
              <a:noFill/>
            </a:ln>
          </p:spPr>
          <p:txBody>
            <a:bodyPr wrap="square" lIns="134220" tIns="107376" rIns="134220" bIns="107376" rtlCol="0">
              <a:spAutoFit/>
            </a:bodyPr>
            <a:lstStyle/>
            <a:p>
              <a:pPr algn="ctr" defTabSz="658014">
                <a:lnSpc>
                  <a:spcPct val="90000"/>
                </a:lnSpc>
                <a:spcAft>
                  <a:spcPts val="440"/>
                </a:spcAft>
                <a:defRPr/>
              </a:pPr>
              <a:r>
                <a:rPr lang="de-DE" sz="1763" kern="0" dirty="0">
                  <a:solidFill>
                    <a:srgbClr val="505050"/>
                  </a:solidFill>
                  <a:latin typeface="Segoe UI Semibold" panose="020B0702040204020203" pitchFamily="34" charset="0"/>
                  <a:cs typeface="Segoe UI Semibold" panose="020B0702040204020203" pitchFamily="34" charset="0"/>
                </a:rPr>
                <a:t>OPS</a:t>
              </a:r>
              <a:endParaRPr lang="en-US" sz="1763" kern="0" dirty="0" err="1">
                <a:solidFill>
                  <a:srgbClr val="505050"/>
                </a:solidFill>
                <a:latin typeface="Segoe UI Semibold" panose="020B0702040204020203" pitchFamily="34" charset="0"/>
                <a:cs typeface="Segoe UI Semibold" panose="020B0702040204020203" pitchFamily="34" charset="0"/>
              </a:endParaRPr>
            </a:p>
          </p:txBody>
        </p:sp>
        <p:grpSp>
          <p:nvGrpSpPr>
            <p:cNvPr id="49" name="Group 48"/>
            <p:cNvGrpSpPr/>
            <p:nvPr/>
          </p:nvGrpSpPr>
          <p:grpSpPr>
            <a:xfrm>
              <a:off x="657018" y="2273775"/>
              <a:ext cx="1332607" cy="1589663"/>
              <a:chOff x="657018" y="2273775"/>
              <a:chExt cx="1332607" cy="1589663"/>
            </a:xfrm>
          </p:grpSpPr>
          <p:pic>
            <p:nvPicPr>
              <p:cNvPr id="63" name="Graphic 1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7018" y="2475306"/>
                <a:ext cx="1332607" cy="1388132"/>
              </a:xfrm>
              <a:prstGeom prst="rect">
                <a:avLst/>
              </a:prstGeom>
            </p:spPr>
          </p:pic>
          <p:sp>
            <p:nvSpPr>
              <p:cNvPr id="64" name="TextBox 63"/>
              <p:cNvSpPr txBox="1"/>
              <p:nvPr/>
            </p:nvSpPr>
            <p:spPr>
              <a:xfrm rot="18780000">
                <a:off x="747352" y="2677189"/>
                <a:ext cx="1304925"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Create</a:t>
                </a:r>
              </a:p>
            </p:txBody>
          </p:sp>
        </p:grpSp>
        <p:grpSp>
          <p:nvGrpSpPr>
            <p:cNvPr id="50" name="Group 49"/>
            <p:cNvGrpSpPr/>
            <p:nvPr/>
          </p:nvGrpSpPr>
          <p:grpSpPr>
            <a:xfrm>
              <a:off x="655199" y="3849054"/>
              <a:ext cx="1388132" cy="1576839"/>
              <a:chOff x="655199" y="3849054"/>
              <a:chExt cx="1388132" cy="1576839"/>
            </a:xfrm>
          </p:grpSpPr>
          <p:pic>
            <p:nvPicPr>
              <p:cNvPr id="61" name="Graphic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5199" y="3849054"/>
                <a:ext cx="1388132" cy="1332607"/>
              </a:xfrm>
              <a:prstGeom prst="rect">
                <a:avLst/>
              </a:prstGeom>
            </p:spPr>
          </p:pic>
          <p:sp>
            <p:nvSpPr>
              <p:cNvPr id="62" name="TextBox 61"/>
              <p:cNvSpPr txBox="1"/>
              <p:nvPr/>
            </p:nvSpPr>
            <p:spPr>
              <a:xfrm rot="2700000">
                <a:off x="782085" y="4524381"/>
                <a:ext cx="1304925" cy="498099"/>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Verify</a:t>
                </a:r>
              </a:p>
            </p:txBody>
          </p:sp>
        </p:grpSp>
        <p:grpSp>
          <p:nvGrpSpPr>
            <p:cNvPr id="51" name="Group 50"/>
            <p:cNvGrpSpPr/>
            <p:nvPr/>
          </p:nvGrpSpPr>
          <p:grpSpPr>
            <a:xfrm>
              <a:off x="2038380" y="3800359"/>
              <a:ext cx="1534578" cy="1388132"/>
              <a:chOff x="2038380" y="3800359"/>
              <a:chExt cx="1534578" cy="1388132"/>
            </a:xfrm>
          </p:grpSpPr>
          <p:pic>
            <p:nvPicPr>
              <p:cNvPr id="59" name="Graphic 26"/>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38380" y="3800359"/>
                <a:ext cx="1332607" cy="1388132"/>
              </a:xfrm>
              <a:prstGeom prst="rect">
                <a:avLst/>
              </a:prstGeom>
            </p:spPr>
          </p:pic>
          <p:sp>
            <p:nvSpPr>
              <p:cNvPr id="60" name="TextBox 59"/>
              <p:cNvSpPr txBox="1"/>
              <p:nvPr/>
            </p:nvSpPr>
            <p:spPr>
              <a:xfrm rot="18900000">
                <a:off x="2268033" y="4198395"/>
                <a:ext cx="1304925"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Package</a:t>
                </a:r>
              </a:p>
            </p:txBody>
          </p:sp>
        </p:grpSp>
        <p:grpSp>
          <p:nvGrpSpPr>
            <p:cNvPr id="52" name="Group 51"/>
            <p:cNvGrpSpPr/>
            <p:nvPr/>
          </p:nvGrpSpPr>
          <p:grpSpPr>
            <a:xfrm>
              <a:off x="2860555" y="2273777"/>
              <a:ext cx="1314098" cy="1532211"/>
              <a:chOff x="2860555" y="2273777"/>
              <a:chExt cx="1314098" cy="1532211"/>
            </a:xfrm>
          </p:grpSpPr>
          <p:pic>
            <p:nvPicPr>
              <p:cNvPr id="57" name="Graphic 31"/>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60555" y="2454873"/>
                <a:ext cx="1314098" cy="1351115"/>
              </a:xfrm>
              <a:prstGeom prst="rect">
                <a:avLst/>
              </a:prstGeom>
            </p:spPr>
          </p:pic>
          <p:sp>
            <p:nvSpPr>
              <p:cNvPr id="58" name="TextBox 57"/>
              <p:cNvSpPr txBox="1"/>
              <p:nvPr/>
            </p:nvSpPr>
            <p:spPr>
              <a:xfrm rot="18780000">
                <a:off x="2940317" y="2677190"/>
                <a:ext cx="1304925" cy="498099"/>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Release</a:t>
                </a:r>
              </a:p>
            </p:txBody>
          </p:sp>
        </p:grpSp>
        <p:grpSp>
          <p:nvGrpSpPr>
            <p:cNvPr id="53" name="Group 52"/>
            <p:cNvGrpSpPr/>
            <p:nvPr/>
          </p:nvGrpSpPr>
          <p:grpSpPr>
            <a:xfrm>
              <a:off x="4171062" y="3828122"/>
              <a:ext cx="1569460" cy="1332607"/>
              <a:chOff x="4171062" y="3828122"/>
              <a:chExt cx="1569460" cy="1332607"/>
            </a:xfrm>
          </p:grpSpPr>
          <p:pic>
            <p:nvPicPr>
              <p:cNvPr id="55" name="Graphic 28"/>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71062" y="3828122"/>
                <a:ext cx="1388132" cy="1332607"/>
              </a:xfrm>
              <a:prstGeom prst="rect">
                <a:avLst/>
              </a:prstGeom>
            </p:spPr>
          </p:pic>
          <p:sp>
            <p:nvSpPr>
              <p:cNvPr id="56" name="TextBox 55"/>
              <p:cNvSpPr txBox="1"/>
              <p:nvPr/>
            </p:nvSpPr>
            <p:spPr>
              <a:xfrm rot="19080000">
                <a:off x="4435597" y="4211096"/>
                <a:ext cx="1304925" cy="498098"/>
              </a:xfrm>
              <a:prstGeom prst="rect">
                <a:avLst/>
              </a:prstGeom>
              <a:noFill/>
            </p:spPr>
            <p:txBody>
              <a:bodyPr wrap="square" lIns="134292" tIns="107433" rIns="134292" bIns="107433" rtlCol="0">
                <a:spAutoFit/>
              </a:bodyPr>
              <a:lstStyle/>
              <a:p>
                <a:pPr defTabSz="671504">
                  <a:lnSpc>
                    <a:spcPct val="90000"/>
                  </a:lnSpc>
                  <a:spcAft>
                    <a:spcPts val="440"/>
                  </a:spcAft>
                  <a:defRPr/>
                </a:pPr>
                <a:r>
                  <a:rPr lang="en-US" sz="1322" dirty="0">
                    <a:solidFill>
                      <a:srgbClr val="FFFFFF"/>
                    </a:solidFill>
                    <a:latin typeface="Segoe UI Light"/>
                  </a:rPr>
                  <a:t>Monitor</a:t>
                </a:r>
              </a:p>
            </p:txBody>
          </p:sp>
        </p:grpSp>
        <p:sp>
          <p:nvSpPr>
            <p:cNvPr id="54" name="TextBox 53"/>
            <p:cNvSpPr txBox="1"/>
            <p:nvPr/>
          </p:nvSpPr>
          <p:spPr>
            <a:xfrm>
              <a:off x="1191748" y="3558600"/>
              <a:ext cx="1618172" cy="573952"/>
            </a:xfrm>
            <a:prstGeom prst="rect">
              <a:avLst/>
            </a:prstGeom>
            <a:noFill/>
            <a:ln>
              <a:noFill/>
            </a:ln>
          </p:spPr>
          <p:txBody>
            <a:bodyPr wrap="square" lIns="134220" tIns="107376" rIns="134220" bIns="107376" rtlCol="0">
              <a:spAutoFit/>
            </a:bodyPr>
            <a:lstStyle/>
            <a:p>
              <a:pPr algn="ctr" defTabSz="658014">
                <a:lnSpc>
                  <a:spcPct val="90000"/>
                </a:lnSpc>
                <a:spcAft>
                  <a:spcPts val="440"/>
                </a:spcAft>
                <a:defRPr/>
              </a:pPr>
              <a:r>
                <a:rPr lang="de-DE" sz="1763" kern="0" dirty="0">
                  <a:solidFill>
                    <a:srgbClr val="505050"/>
                  </a:solidFill>
                  <a:latin typeface="Segoe UI Semibold" panose="020B0702040204020203" pitchFamily="34" charset="0"/>
                  <a:cs typeface="Segoe UI Semibold" panose="020B0702040204020203" pitchFamily="34" charset="0"/>
                </a:rPr>
                <a:t>DEV</a:t>
              </a:r>
              <a:endParaRPr lang="en-US" sz="1763" kern="0" dirty="0" err="1">
                <a:solidFill>
                  <a:srgbClr val="505050"/>
                </a:solidFill>
                <a:latin typeface="Segoe UI Semibold" panose="020B0702040204020203" pitchFamily="34" charset="0"/>
                <a:cs typeface="Segoe UI Semibold" panose="020B0702040204020203" pitchFamily="34" charset="0"/>
              </a:endParaRPr>
            </a:p>
          </p:txBody>
        </p:sp>
      </p:grpSp>
      <p:sp>
        <p:nvSpPr>
          <p:cNvPr id="69" name="TextBox 68"/>
          <p:cNvSpPr txBox="1"/>
          <p:nvPr/>
        </p:nvSpPr>
        <p:spPr>
          <a:xfrm>
            <a:off x="5314101" y="5024975"/>
            <a:ext cx="1467605" cy="286599"/>
          </a:xfrm>
          <a:prstGeom prst="rect">
            <a:avLst/>
          </a:prstGeom>
          <a:noFill/>
        </p:spPr>
        <p:txBody>
          <a:bodyPr wrap="none" lIns="129012" tIns="103210" rIns="129012" bIns="103210" rtlCol="0">
            <a:spAutoFit/>
          </a:bodyPr>
          <a:lstStyle/>
          <a:p>
            <a:pPr defTabSz="657991">
              <a:lnSpc>
                <a:spcPct val="90000"/>
              </a:lnSpc>
              <a:spcAft>
                <a:spcPts val="423"/>
              </a:spcAft>
            </a:pPr>
            <a:r>
              <a:rPr lang="en-US" sz="564" i="1" kern="0" dirty="0">
                <a:solidFill>
                  <a:srgbClr val="008272"/>
                </a:solidFill>
                <a:latin typeface="Segoe UI Light"/>
              </a:rPr>
              <a:t>Source: Global Study by CA Technologies</a:t>
            </a:r>
          </a:p>
        </p:txBody>
      </p:sp>
      <p:grpSp>
        <p:nvGrpSpPr>
          <p:cNvPr id="77" name="Group 76"/>
          <p:cNvGrpSpPr/>
          <p:nvPr/>
        </p:nvGrpSpPr>
        <p:grpSpPr>
          <a:xfrm>
            <a:off x="4825438" y="3532041"/>
            <a:ext cx="1928809" cy="348077"/>
            <a:chOff x="6563370" y="3633297"/>
            <a:chExt cx="2626667" cy="474014"/>
          </a:xfrm>
        </p:grpSpPr>
        <p:sp>
          <p:nvSpPr>
            <p:cNvPr id="32" name="Oval 31"/>
            <p:cNvSpPr/>
            <p:nvPr/>
          </p:nvSpPr>
          <p:spPr>
            <a:xfrm>
              <a:off x="6563370" y="3698285"/>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8" name="Graphic 68"/>
            <p:cNvPicPr>
              <a:picLocks noChangeAspect="1"/>
            </p:cNvPicPr>
            <p:nvPr/>
          </p:nvPicPr>
          <p:blipFill>
            <a:blip r:embed="rId21">
              <a:biLevel thresh="25000"/>
              <a:extLst>
                <a:ext uri="{96DAC541-7B7A-43D3-8B79-37D633B846F1}">
                  <asvg:svgBlip xmlns:asvg="http://schemas.microsoft.com/office/drawing/2016/SVG/main" r:embed="rId22"/>
                </a:ext>
              </a:extLst>
            </a:blip>
            <a:stretch>
              <a:fillRect/>
            </a:stretch>
          </p:blipFill>
          <p:spPr>
            <a:xfrm>
              <a:off x="6640393" y="3776898"/>
              <a:ext cx="254980" cy="254980"/>
            </a:xfrm>
            <a:prstGeom prst="rect">
              <a:avLst/>
            </a:prstGeom>
            <a:ln>
              <a:noFill/>
            </a:ln>
          </p:spPr>
        </p:pic>
        <p:sp>
          <p:nvSpPr>
            <p:cNvPr id="71" name="TextBox 70"/>
            <p:cNvSpPr txBox="1"/>
            <p:nvPr/>
          </p:nvSpPr>
          <p:spPr>
            <a:xfrm>
              <a:off x="7100408" y="3633297"/>
              <a:ext cx="2089629" cy="461833"/>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Software quality</a:t>
              </a:r>
            </a:p>
          </p:txBody>
        </p:sp>
      </p:grpSp>
      <p:grpSp>
        <p:nvGrpSpPr>
          <p:cNvPr id="78" name="Group 77"/>
          <p:cNvGrpSpPr/>
          <p:nvPr/>
        </p:nvGrpSpPr>
        <p:grpSpPr>
          <a:xfrm>
            <a:off x="4825438" y="3867892"/>
            <a:ext cx="2646213" cy="341774"/>
            <a:chOff x="6563370" y="4094962"/>
            <a:chExt cx="3603633" cy="465430"/>
          </a:xfrm>
        </p:grpSpPr>
        <p:sp>
          <p:nvSpPr>
            <p:cNvPr id="33" name="Oval 32"/>
            <p:cNvSpPr/>
            <p:nvPr/>
          </p:nvSpPr>
          <p:spPr>
            <a:xfrm>
              <a:off x="6563370" y="4151366"/>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40" name="Graphic 70"/>
            <p:cNvPicPr>
              <a:picLocks noChangeAspect="1"/>
            </p:cNvPicPr>
            <p:nvPr/>
          </p:nvPicPr>
          <p:blipFill>
            <a:blip r:embed="rId3">
              <a:biLevel thresh="25000"/>
              <a:extLst>
                <a:ext uri="{96DAC541-7B7A-43D3-8B79-37D633B846F1}">
                  <asvg:svgBlip xmlns:asvg="http://schemas.microsoft.com/office/drawing/2016/SVG/main" r:embed="rId4"/>
                </a:ext>
              </a:extLst>
            </a:blip>
            <a:stretch>
              <a:fillRect/>
            </a:stretch>
          </p:blipFill>
          <p:spPr>
            <a:xfrm rot="10800000">
              <a:off x="6639661" y="4233459"/>
              <a:ext cx="254980" cy="254980"/>
            </a:xfrm>
            <a:prstGeom prst="rect">
              <a:avLst/>
            </a:prstGeom>
            <a:ln>
              <a:noFill/>
            </a:ln>
          </p:spPr>
        </p:pic>
        <p:sp>
          <p:nvSpPr>
            <p:cNvPr id="73" name="TextBox 72"/>
            <p:cNvSpPr txBox="1"/>
            <p:nvPr/>
          </p:nvSpPr>
          <p:spPr>
            <a:xfrm>
              <a:off x="7100408" y="4094962"/>
              <a:ext cx="3066595" cy="461832"/>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Frequency of deployment</a:t>
              </a:r>
            </a:p>
          </p:txBody>
        </p:sp>
      </p:grpSp>
      <p:grpSp>
        <p:nvGrpSpPr>
          <p:cNvPr id="79" name="Group 78"/>
          <p:cNvGrpSpPr/>
          <p:nvPr/>
        </p:nvGrpSpPr>
        <p:grpSpPr>
          <a:xfrm>
            <a:off x="4825438" y="4197447"/>
            <a:ext cx="2646213" cy="341066"/>
            <a:chOff x="6563370" y="4549007"/>
            <a:chExt cx="3603633" cy="464466"/>
          </a:xfrm>
        </p:grpSpPr>
        <p:sp>
          <p:nvSpPr>
            <p:cNvPr id="34" name="Oval 33"/>
            <p:cNvSpPr/>
            <p:nvPr/>
          </p:nvSpPr>
          <p:spPr>
            <a:xfrm>
              <a:off x="6563370" y="4604447"/>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6" name="Graphic 66"/>
            <p:cNvPicPr>
              <a:picLocks noChangeAspect="1"/>
            </p:cNvPicPr>
            <p:nvPr/>
          </p:nvPicPr>
          <p:blipFill>
            <a:blip r:embed="rId23">
              <a:biLevel thresh="25000"/>
              <a:extLst>
                <a:ext uri="{96DAC541-7B7A-43D3-8B79-37D633B846F1}">
                  <asvg:svgBlip xmlns:asvg="http://schemas.microsoft.com/office/drawing/2016/SVG/main" r:embed="rId24"/>
                </a:ext>
              </a:extLst>
            </a:blip>
            <a:stretch>
              <a:fillRect/>
            </a:stretch>
          </p:blipFill>
          <p:spPr>
            <a:xfrm>
              <a:off x="6658832" y="4707200"/>
              <a:ext cx="216636" cy="201992"/>
            </a:xfrm>
            <a:prstGeom prst="rect">
              <a:avLst/>
            </a:prstGeom>
            <a:ln>
              <a:noFill/>
            </a:ln>
          </p:spPr>
        </p:pic>
        <p:sp>
          <p:nvSpPr>
            <p:cNvPr id="74" name="TextBox 73"/>
            <p:cNvSpPr txBox="1"/>
            <p:nvPr/>
          </p:nvSpPr>
          <p:spPr>
            <a:xfrm>
              <a:off x="7100408" y="4549007"/>
              <a:ext cx="3066595" cy="461832"/>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Increased revenue</a:t>
              </a:r>
            </a:p>
          </p:txBody>
        </p:sp>
      </p:grpSp>
      <p:grpSp>
        <p:nvGrpSpPr>
          <p:cNvPr id="80" name="Group 79"/>
          <p:cNvGrpSpPr/>
          <p:nvPr/>
        </p:nvGrpSpPr>
        <p:grpSpPr>
          <a:xfrm>
            <a:off x="4825438" y="4526289"/>
            <a:ext cx="3219432" cy="348798"/>
            <a:chOff x="6563370" y="4991558"/>
            <a:chExt cx="4384247" cy="474996"/>
          </a:xfrm>
        </p:grpSpPr>
        <p:sp>
          <p:nvSpPr>
            <p:cNvPr id="35" name="Oval 34"/>
            <p:cNvSpPr/>
            <p:nvPr/>
          </p:nvSpPr>
          <p:spPr>
            <a:xfrm>
              <a:off x="6563370" y="5057528"/>
              <a:ext cx="409026" cy="4090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4999"/>
              <a:endParaRPr lang="en-US" sz="1322">
                <a:solidFill>
                  <a:srgbClr val="FFFFFF"/>
                </a:solidFill>
                <a:latin typeface="Segoe UI Light"/>
              </a:endParaRPr>
            </a:p>
          </p:txBody>
        </p:sp>
        <p:pic>
          <p:nvPicPr>
            <p:cNvPr id="37" name="Graphic 67"/>
            <p:cNvPicPr>
              <a:picLocks noChangeAspect="1"/>
            </p:cNvPicPr>
            <p:nvPr/>
          </p:nvPicPr>
          <p:blipFill>
            <a:blip r:embed="rId25">
              <a:biLevel thresh="25000"/>
              <a:extLst>
                <a:ext uri="{96DAC541-7B7A-43D3-8B79-37D633B846F1}">
                  <asvg:svgBlip xmlns:asvg="http://schemas.microsoft.com/office/drawing/2016/SVG/main" r:embed="rId26"/>
                </a:ext>
              </a:extLst>
            </a:blip>
            <a:stretch>
              <a:fillRect/>
            </a:stretch>
          </p:blipFill>
          <p:spPr>
            <a:xfrm>
              <a:off x="6635359" y="5172075"/>
              <a:ext cx="265316" cy="181088"/>
            </a:xfrm>
            <a:prstGeom prst="rect">
              <a:avLst/>
            </a:prstGeom>
            <a:ln>
              <a:noFill/>
            </a:ln>
          </p:spPr>
        </p:pic>
        <p:sp>
          <p:nvSpPr>
            <p:cNvPr id="75" name="TextBox 74"/>
            <p:cNvSpPr txBox="1"/>
            <p:nvPr/>
          </p:nvSpPr>
          <p:spPr>
            <a:xfrm>
              <a:off x="7100408" y="4991558"/>
              <a:ext cx="3847209" cy="461833"/>
            </a:xfrm>
            <a:prstGeom prst="rect">
              <a:avLst/>
            </a:prstGeom>
            <a:noFill/>
          </p:spPr>
          <p:txBody>
            <a:bodyPr wrap="square" lIns="0" tIns="0" rIns="0" bIns="0" rtlCol="0">
              <a:spAutoFit/>
            </a:bodyPr>
            <a:lstStyle/>
            <a:p>
              <a:pPr defTabSz="684999">
                <a:lnSpc>
                  <a:spcPct val="150000"/>
                </a:lnSpc>
              </a:pPr>
              <a:r>
                <a:rPr lang="en-US" sz="1469" dirty="0">
                  <a:gradFill>
                    <a:gsLst>
                      <a:gs pos="0">
                        <a:srgbClr val="505151"/>
                      </a:gs>
                      <a:gs pos="100000">
                        <a:srgbClr val="505151"/>
                      </a:gs>
                    </a:gsLst>
                    <a:lin ang="5400000" scaled="1"/>
                  </a:gradFill>
                  <a:latin typeface="Segoe UI Light"/>
                </a:rPr>
                <a:t>Customer reach and retention</a:t>
              </a:r>
            </a:p>
          </p:txBody>
        </p:sp>
      </p:grpSp>
    </p:spTree>
    <p:extLst>
      <p:ext uri="{BB962C8B-B14F-4D97-AF65-F5344CB8AC3E}">
        <p14:creationId xmlns:p14="http://schemas.microsoft.com/office/powerpoint/2010/main" val="18389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anim calcmode="lin" valueType="num">
                                      <p:cBhvr>
                                        <p:cTn id="13" dur="500" fill="hold"/>
                                        <p:tgtEl>
                                          <p:spTgt spid="76"/>
                                        </p:tgtEl>
                                        <p:attrNameLst>
                                          <p:attrName>ppt_x</p:attrName>
                                        </p:attrNameLst>
                                      </p:cBhvr>
                                      <p:tavLst>
                                        <p:tav tm="0">
                                          <p:val>
                                            <p:strVal val="#ppt_x"/>
                                          </p:val>
                                        </p:tav>
                                        <p:tav tm="100000">
                                          <p:val>
                                            <p:strVal val="#ppt_x"/>
                                          </p:val>
                                        </p:tav>
                                      </p:tavLst>
                                    </p:anim>
                                    <p:anim calcmode="lin" valueType="num">
                                      <p:cBhvr>
                                        <p:cTn id="14" dur="500" fill="hold"/>
                                        <p:tgtEl>
                                          <p:spTgt spid="7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anim calcmode="lin" valueType="num">
                                      <p:cBhvr>
                                        <p:cTn id="18" dur="500" fill="hold"/>
                                        <p:tgtEl>
                                          <p:spTgt spid="77"/>
                                        </p:tgtEl>
                                        <p:attrNameLst>
                                          <p:attrName>ppt_x</p:attrName>
                                        </p:attrNameLst>
                                      </p:cBhvr>
                                      <p:tavLst>
                                        <p:tav tm="0">
                                          <p:val>
                                            <p:strVal val="#ppt_x"/>
                                          </p:val>
                                        </p:tav>
                                        <p:tav tm="100000">
                                          <p:val>
                                            <p:strVal val="#ppt_x"/>
                                          </p:val>
                                        </p:tav>
                                      </p:tavLst>
                                    </p:anim>
                                    <p:anim calcmode="lin" valueType="num">
                                      <p:cBhvr>
                                        <p:cTn id="19" dur="500" fill="hold"/>
                                        <p:tgtEl>
                                          <p:spTgt spid="7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anim calcmode="lin" valueType="num">
                                      <p:cBhvr>
                                        <p:cTn id="23" dur="500" fill="hold"/>
                                        <p:tgtEl>
                                          <p:spTgt spid="78"/>
                                        </p:tgtEl>
                                        <p:attrNameLst>
                                          <p:attrName>ppt_x</p:attrName>
                                        </p:attrNameLst>
                                      </p:cBhvr>
                                      <p:tavLst>
                                        <p:tav tm="0">
                                          <p:val>
                                            <p:strVal val="#ppt_x"/>
                                          </p:val>
                                        </p:tav>
                                        <p:tav tm="100000">
                                          <p:val>
                                            <p:strVal val="#ppt_x"/>
                                          </p:val>
                                        </p:tav>
                                      </p:tavLst>
                                    </p:anim>
                                    <p:anim calcmode="lin" valueType="num">
                                      <p:cBhvr>
                                        <p:cTn id="24" dur="500" fill="hold"/>
                                        <p:tgtEl>
                                          <p:spTgt spid="7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anim calcmode="lin" valueType="num">
                                      <p:cBhvr>
                                        <p:cTn id="28" dur="500" fill="hold"/>
                                        <p:tgtEl>
                                          <p:spTgt spid="79"/>
                                        </p:tgtEl>
                                        <p:attrNameLst>
                                          <p:attrName>ppt_x</p:attrName>
                                        </p:attrNameLst>
                                      </p:cBhvr>
                                      <p:tavLst>
                                        <p:tav tm="0">
                                          <p:val>
                                            <p:strVal val="#ppt_x"/>
                                          </p:val>
                                        </p:tav>
                                        <p:tav tm="100000">
                                          <p:val>
                                            <p:strVal val="#ppt_x"/>
                                          </p:val>
                                        </p:tav>
                                      </p:tavLst>
                                    </p:anim>
                                    <p:anim calcmode="lin" valueType="num">
                                      <p:cBhvr>
                                        <p:cTn id="29" dur="500" fill="hold"/>
                                        <p:tgtEl>
                                          <p:spTgt spid="7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anim calcmode="lin" valueType="num">
                                      <p:cBhvr>
                                        <p:cTn id="33" dur="500" fill="hold"/>
                                        <p:tgtEl>
                                          <p:spTgt spid="80"/>
                                        </p:tgtEl>
                                        <p:attrNameLst>
                                          <p:attrName>ppt_x</p:attrName>
                                        </p:attrNameLst>
                                      </p:cBhvr>
                                      <p:tavLst>
                                        <p:tav tm="0">
                                          <p:val>
                                            <p:strVal val="#ppt_x"/>
                                          </p:val>
                                        </p:tav>
                                        <p:tav tm="100000">
                                          <p:val>
                                            <p:strVal val="#ppt_x"/>
                                          </p:val>
                                        </p:tav>
                                      </p:tavLst>
                                    </p:anim>
                                    <p:anim calcmode="lin" valueType="num">
                                      <p:cBhvr>
                                        <p:cTn id="34" dur="5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485" y="860898"/>
            <a:ext cx="9131033" cy="5370569"/>
          </a:xfrm>
          <a:prstGeom prst="rect">
            <a:avLst/>
          </a:prstGeom>
          <a:solidFill>
            <a:srgbClr val="00188F"/>
          </a:solidFill>
          <a:ln w="12700" cap="flat" cmpd="sng" algn="ctr">
            <a:solidFill>
              <a:srgbClr val="32005A">
                <a:shade val="50000"/>
              </a:srgbClr>
            </a:solidFill>
            <a:prstDash val="solid"/>
            <a:miter lim="800000"/>
          </a:ln>
          <a:effectLst/>
        </p:spPr>
        <p:txBody>
          <a:bodyPr rtlCol="0" anchor="ctr"/>
          <a:lstStyle/>
          <a:p>
            <a:pPr algn="ctr" defTabSz="684867" fontAlgn="auto">
              <a:spcBef>
                <a:spcPts val="0"/>
              </a:spcBef>
              <a:spcAft>
                <a:spcPts val="0"/>
              </a:spcAft>
              <a:defRPr/>
            </a:pPr>
            <a:endParaRPr lang="en-US" sz="1349" b="0" kern="0">
              <a:solidFill>
                <a:srgbClr val="FFFFFF"/>
              </a:solidFill>
              <a:latin typeface="Calibri" panose="020F0502020204030204"/>
              <a:cs typeface="+mn-cs"/>
            </a:endParaRPr>
          </a:p>
        </p:txBody>
      </p:sp>
      <p:sp>
        <p:nvSpPr>
          <p:cNvPr id="2" name="Title 1"/>
          <p:cNvSpPr txBox="1">
            <a:spLocks/>
          </p:cNvSpPr>
          <p:nvPr/>
        </p:nvSpPr>
        <p:spPr>
          <a:xfrm>
            <a:off x="208128" y="1078058"/>
            <a:ext cx="8729483" cy="67369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4843" fontAlgn="auto">
              <a:spcAft>
                <a:spcPts val="0"/>
              </a:spcAft>
              <a:defRPr/>
            </a:pPr>
            <a:r>
              <a:rPr lang="en-US" sz="3524" spc="-75" dirty="0">
                <a:solidFill>
                  <a:srgbClr val="FFFFFF"/>
                </a:solidFill>
                <a:latin typeface="Segoe UI Light"/>
              </a:rPr>
              <a:t>Economic impact summary</a:t>
            </a:r>
          </a:p>
        </p:txBody>
      </p:sp>
      <p:sp>
        <p:nvSpPr>
          <p:cNvPr id="7" name="Rectangle 6"/>
          <p:cNvSpPr/>
          <p:nvPr/>
        </p:nvSpPr>
        <p:spPr bwMode="auto">
          <a:xfrm>
            <a:off x="286221"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529%</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three-year,</a:t>
            </a:r>
            <a:br>
              <a:rPr lang="en-US" sz="1469" b="0" dirty="0">
                <a:gradFill>
                  <a:gsLst>
                    <a:gs pos="0">
                      <a:srgbClr val="FFFFFF"/>
                    </a:gs>
                    <a:gs pos="100000">
                      <a:srgbClr val="FFFFFF"/>
                    </a:gs>
                  </a:gsLst>
                  <a:lin ang="5400000" scaled="0"/>
                </a:gradFill>
                <a:latin typeface="Segoe UI Light"/>
                <a:cs typeface="Segoe UI Semibold" panose="020B0702040204020203" pitchFamily="34" charset="0"/>
              </a:rPr>
            </a:b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risk-adjusted ROI</a:t>
            </a:r>
          </a:p>
        </p:txBody>
      </p:sp>
      <p:sp>
        <p:nvSpPr>
          <p:cNvPr id="8" name="Rectangle 7"/>
          <p:cNvSpPr/>
          <p:nvPr/>
        </p:nvSpPr>
        <p:spPr bwMode="auto">
          <a:xfrm>
            <a:off x="6731558"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 months</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to total payback</a:t>
            </a:r>
          </a:p>
        </p:txBody>
      </p:sp>
      <p:sp>
        <p:nvSpPr>
          <p:cNvPr id="13" name="Rectangle 12"/>
          <p:cNvSpPr/>
          <p:nvPr/>
        </p:nvSpPr>
        <p:spPr bwMode="auto">
          <a:xfrm>
            <a:off x="4582959"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15 times</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increase in</a:t>
            </a:r>
            <a:br>
              <a:rPr lang="en-US" sz="1469" b="0" dirty="0">
                <a:gradFill>
                  <a:gsLst>
                    <a:gs pos="0">
                      <a:srgbClr val="FFFFFF"/>
                    </a:gs>
                    <a:gs pos="100000">
                      <a:srgbClr val="FFFFFF"/>
                    </a:gs>
                  </a:gsLst>
                  <a:lin ang="5400000" scaled="0"/>
                </a:gradFill>
                <a:latin typeface="Segoe UI Light"/>
                <a:cs typeface="Segoe UI Semibold" panose="020B0702040204020203" pitchFamily="34" charset="0"/>
              </a:rPr>
            </a:b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deployment frequency</a:t>
            </a:r>
          </a:p>
        </p:txBody>
      </p:sp>
      <p:sp>
        <p:nvSpPr>
          <p:cNvPr id="20" name="Rectangle 19"/>
          <p:cNvSpPr/>
          <p:nvPr/>
        </p:nvSpPr>
        <p:spPr bwMode="auto">
          <a:xfrm>
            <a:off x="2434589" y="4878265"/>
            <a:ext cx="2148369" cy="1113114"/>
          </a:xfrm>
          <a:prstGeom prst="rect">
            <a:avLst/>
          </a:prstGeom>
          <a:solidFill>
            <a:srgbClr val="0078D7"/>
          </a:solidFill>
          <a:ln>
            <a:solidFill>
              <a:srgbClr val="7549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73" tIns="107418" rIns="134273" bIns="107418" numCol="1" spcCol="0" rtlCol="0" fromWordArt="0" anchor="ctr" anchorCtr="0" forceAA="0" compatLnSpc="1">
            <a:prstTxWarp prst="textNoShape">
              <a:avLst/>
            </a:prstTxWarp>
            <a:noAutofit/>
          </a:bodyPr>
          <a:lstStyle/>
          <a:p>
            <a:pPr algn="ctr" defTabSz="684644">
              <a:lnSpc>
                <a:spcPct val="90000"/>
              </a:lnSpc>
              <a:defRPr/>
            </a:pPr>
            <a:r>
              <a:rPr lang="en-US" sz="2349"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80% lower</a:t>
            </a:r>
          </a:p>
          <a:p>
            <a:pPr algn="ctr" defTabSz="684644">
              <a:lnSpc>
                <a:spcPct val="90000"/>
              </a:lnSpc>
              <a:defRPr/>
            </a:pP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time to recover</a:t>
            </a:r>
            <a:br>
              <a:rPr lang="en-US" sz="1469" b="0" dirty="0">
                <a:gradFill>
                  <a:gsLst>
                    <a:gs pos="0">
                      <a:srgbClr val="FFFFFF"/>
                    </a:gs>
                    <a:gs pos="100000">
                      <a:srgbClr val="FFFFFF"/>
                    </a:gs>
                  </a:gsLst>
                  <a:lin ang="5400000" scaled="0"/>
                </a:gradFill>
                <a:latin typeface="Segoe UI Light"/>
                <a:cs typeface="Segoe UI Semibold" panose="020B0702040204020203" pitchFamily="34" charset="0"/>
              </a:rPr>
            </a:br>
            <a:r>
              <a:rPr lang="en-US" sz="1469" b="0" dirty="0">
                <a:gradFill>
                  <a:gsLst>
                    <a:gs pos="0">
                      <a:srgbClr val="FFFFFF"/>
                    </a:gs>
                    <a:gs pos="100000">
                      <a:srgbClr val="FFFFFF"/>
                    </a:gs>
                  </a:gsLst>
                  <a:lin ang="5400000" scaled="0"/>
                </a:gradFill>
                <a:latin typeface="Segoe UI Light"/>
                <a:cs typeface="Segoe UI Semibold" panose="020B0702040204020203" pitchFamily="34" charset="0"/>
              </a:rPr>
              <a:t>from failures</a:t>
            </a:r>
          </a:p>
        </p:txBody>
      </p:sp>
      <p:pic>
        <p:nvPicPr>
          <p:cNvPr id="1055" name="Picture 1054"/>
          <p:cNvPicPr>
            <a:picLocks noChangeAspect="1"/>
          </p:cNvPicPr>
          <p:nvPr/>
        </p:nvPicPr>
        <p:blipFill>
          <a:blip r:embed="rId3"/>
          <a:stretch>
            <a:fillRect/>
          </a:stretch>
        </p:blipFill>
        <p:spPr>
          <a:xfrm>
            <a:off x="221975" y="1862482"/>
            <a:ext cx="3063244" cy="2853301"/>
          </a:xfrm>
          <a:prstGeom prst="rect">
            <a:avLst/>
          </a:prstGeom>
        </p:spPr>
      </p:pic>
      <p:grpSp>
        <p:nvGrpSpPr>
          <p:cNvPr id="1054" name="Group 1053"/>
          <p:cNvGrpSpPr/>
          <p:nvPr/>
        </p:nvGrpSpPr>
        <p:grpSpPr>
          <a:xfrm>
            <a:off x="3262017" y="2180049"/>
            <a:ext cx="3950452" cy="1401193"/>
            <a:chOff x="3946042" y="1945223"/>
            <a:chExt cx="5380521" cy="1908425"/>
          </a:xfrm>
        </p:grpSpPr>
        <p:sp>
          <p:nvSpPr>
            <p:cNvPr id="1052" name="Rectangle 1051"/>
            <p:cNvSpPr/>
            <p:nvPr/>
          </p:nvSpPr>
          <p:spPr>
            <a:xfrm>
              <a:off x="3946042" y="1945223"/>
              <a:ext cx="2714881" cy="1356698"/>
            </a:xfrm>
            <a:prstGeom prst="rect">
              <a:avLst/>
            </a:prstGeom>
          </p:spPr>
          <p:txBody>
            <a:bodyPr wrap="none">
              <a:spAutoFit/>
            </a:bodyPr>
            <a:lstStyle/>
            <a:p>
              <a:pPr algn="ctr" defTabSz="671375" fontAlgn="auto">
                <a:spcBef>
                  <a:spcPts val="0"/>
                </a:spcBef>
                <a:spcAft>
                  <a:spcPts val="0"/>
                </a:spcAft>
                <a:defRPr/>
              </a:pPr>
              <a:r>
                <a:rPr lang="en-US" sz="5873" kern="0" dirty="0">
                  <a:solidFill>
                    <a:srgbClr val="FFFFFF"/>
                  </a:solidFill>
                  <a:latin typeface="Bodoni MT"/>
                  <a:ea typeface="Segoe UI" panose="020B0502040204020203" pitchFamily="34" charset="0"/>
                  <a:cs typeface="Segoe UI" panose="020B0502040204020203" pitchFamily="34" charset="0"/>
                </a:rPr>
                <a:t>$</a:t>
              </a:r>
              <a:r>
                <a:rPr lang="en-US" sz="5873" kern="0" spc="-221" dirty="0">
                  <a:solidFill>
                    <a:srgbClr val="FFFFFF"/>
                  </a:solidFill>
                  <a:latin typeface="Bodoni MT"/>
                  <a:ea typeface="Segoe UI" panose="020B0502040204020203" pitchFamily="34" charset="0"/>
                  <a:cs typeface="Segoe UI" panose="020B0502040204020203" pitchFamily="34" charset="0"/>
                </a:rPr>
                <a:t>3.9M</a:t>
              </a:r>
            </a:p>
          </p:txBody>
        </p:sp>
        <p:sp>
          <p:nvSpPr>
            <p:cNvPr id="1053" name="Rectangle 1052"/>
            <p:cNvSpPr/>
            <p:nvPr/>
          </p:nvSpPr>
          <p:spPr>
            <a:xfrm>
              <a:off x="4008437" y="3168968"/>
              <a:ext cx="5318126" cy="684680"/>
            </a:xfrm>
            <a:prstGeom prst="rect">
              <a:avLst/>
            </a:prstGeom>
          </p:spPr>
          <p:txBody>
            <a:bodyPr wrap="square">
              <a:spAutoFit/>
            </a:bodyPr>
            <a:lstStyle/>
            <a:p>
              <a:pPr defTabSz="671375" fontAlgn="auto">
                <a:lnSpc>
                  <a:spcPts val="1616"/>
                </a:lnSpc>
                <a:spcAft>
                  <a:spcPts val="0"/>
                </a:spcAft>
                <a:defRPr/>
              </a:pPr>
              <a:r>
                <a:rPr lang="en-US" sz="1174" kern="900" spc="147" dirty="0">
                  <a:solidFill>
                    <a:srgbClr val="FFFFFF"/>
                  </a:solidFill>
                  <a:latin typeface="Segoe UI"/>
                  <a:cs typeface="+mn-cs"/>
                </a:rPr>
                <a:t>NET PRESENT VALUE </a:t>
              </a:r>
              <a:br>
                <a:rPr lang="en-US" sz="1174" kern="900" spc="147" dirty="0">
                  <a:solidFill>
                    <a:srgbClr val="FFFFFF"/>
                  </a:solidFill>
                  <a:latin typeface="Segoe UI"/>
                  <a:cs typeface="+mn-cs"/>
                </a:rPr>
              </a:br>
              <a:r>
                <a:rPr lang="en-US" sz="1174" kern="900" spc="147" dirty="0">
                  <a:solidFill>
                    <a:srgbClr val="FFFFFF"/>
                  </a:solidFill>
                  <a:latin typeface="Segoe UI"/>
                  <a:cs typeface="+mn-cs"/>
                </a:rPr>
                <a:t>OVER THREE YEARS</a:t>
              </a:r>
              <a:endParaRPr lang="en-US" sz="2057" kern="900" spc="293" dirty="0">
                <a:solidFill>
                  <a:srgbClr val="FFFFFF"/>
                </a:solidFill>
                <a:latin typeface="Segoe UI"/>
                <a:cs typeface="+mn-cs"/>
              </a:endParaRPr>
            </a:p>
          </p:txBody>
        </p:sp>
      </p:grpSp>
      <p:sp>
        <p:nvSpPr>
          <p:cNvPr id="103" name="Rectangle 102"/>
          <p:cNvSpPr/>
          <p:nvPr/>
        </p:nvSpPr>
        <p:spPr>
          <a:xfrm>
            <a:off x="3296173" y="3651225"/>
            <a:ext cx="5136177" cy="417294"/>
          </a:xfrm>
          <a:prstGeom prst="rect">
            <a:avLst/>
          </a:prstGeom>
        </p:spPr>
        <p:txBody>
          <a:bodyPr wrap="square" lIns="87278">
            <a:spAutoFit/>
          </a:bodyPr>
          <a:lstStyle/>
          <a:p>
            <a:pPr defTabSz="684843" fontAlgn="auto">
              <a:lnSpc>
                <a:spcPct val="120000"/>
              </a:lnSpc>
              <a:spcBef>
                <a:spcPts val="0"/>
              </a:spcBef>
              <a:spcAft>
                <a:spcPts val="0"/>
              </a:spcAft>
              <a:defRPr/>
            </a:pPr>
            <a:r>
              <a:rPr lang="fr-FR" sz="880" b="0" dirty="0" err="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Forrester</a:t>
            </a:r>
            <a:r>
              <a:rPr lang="fr-FR" sz="880"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Consulting, 2016</a:t>
            </a:r>
            <a:br>
              <a:rPr lang="fr-FR" sz="880" b="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880" b="0" i="1" dirty="0">
                <a:solidFill>
                  <a:srgbClr val="FFFFFF"/>
                </a:solidFill>
                <a:latin typeface="Segoe UI"/>
                <a:cs typeface="Segoe UI Semibold" panose="020B0702040204020203" pitchFamily="34" charset="0"/>
              </a:rPr>
              <a:t>Based on a composite organization created from surveys and interviews of actual Microsoft customers</a:t>
            </a:r>
          </a:p>
        </p:txBody>
      </p:sp>
      <p:sp>
        <p:nvSpPr>
          <p:cNvPr id="6" name="Title 5">
            <a:extLst>
              <a:ext uri="{FF2B5EF4-FFF2-40B4-BE49-F238E27FC236}">
                <a16:creationId xmlns:a16="http://schemas.microsoft.com/office/drawing/2014/main" id="{D852CB17-BF07-483B-9126-B7B0C24A2F55}"/>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7AFD741D-BE5E-4ABA-B305-0ADDF3CDE22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1682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3353</Words>
  <Application>Microsoft Office PowerPoint</Application>
  <PresentationFormat>On-screen Show (4:3)</PresentationFormat>
  <Paragraphs>424</Paragraphs>
  <Slides>38</Slides>
  <Notes>27</Notes>
  <HiddenSlides>9</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53" baseType="lpstr">
      <vt:lpstr>Consolas</vt:lpstr>
      <vt:lpstr>Bodoni MT</vt:lpstr>
      <vt:lpstr>Segoe UI Semilight</vt:lpstr>
      <vt:lpstr>Arial</vt:lpstr>
      <vt:lpstr>Segoe UI Light</vt:lpstr>
      <vt:lpstr>Segoe UI</vt:lpstr>
      <vt:lpstr>Courier New</vt:lpstr>
      <vt:lpstr>Wingdings</vt:lpstr>
      <vt:lpstr>Calibri</vt:lpstr>
      <vt:lpstr>Verdana</vt:lpstr>
      <vt:lpstr>Times New Roman</vt:lpstr>
      <vt:lpstr>Segoe UI Semibold</vt:lpstr>
      <vt:lpstr>Trebuchet MS</vt:lpstr>
      <vt:lpstr>NG_MOC_Core_ModuleNew2</vt:lpstr>
      <vt:lpstr>think-cell Slide</vt:lpstr>
      <vt:lpstr>Architecting Microsoft Azure Solutions DevOps and Next Steps </vt:lpstr>
      <vt:lpstr>Architect Defined</vt:lpstr>
      <vt:lpstr>2016 CIO Priorities &amp; Challenges</vt:lpstr>
      <vt:lpstr>DevOps is the union of people, process, and tools  to enable continuous delivery of value of our end uses. </vt:lpstr>
      <vt:lpstr>DevOps Is About …</vt:lpstr>
      <vt:lpstr>Culture Change &amp; Digital Transformation</vt:lpstr>
      <vt:lpstr>DevOps is here…</vt:lpstr>
      <vt:lpstr>DevOps is here… and driving business value</vt:lpstr>
      <vt:lpstr>PowerPoint Presentation</vt:lpstr>
      <vt:lpstr>DevOps – delivering value in the digital era</vt:lpstr>
      <vt:lpstr>Azure and DevOps are OPEN + DevOps with VSTS</vt:lpstr>
      <vt:lpstr>Get 3rd Party Extensions in the VSTS Marketplace</vt:lpstr>
      <vt:lpstr>Let’s Take A Look</vt:lpstr>
      <vt:lpstr>Continuous Integration</vt:lpstr>
      <vt:lpstr>Continuous Deployment</vt:lpstr>
      <vt:lpstr>Continuous Feedback</vt:lpstr>
      <vt:lpstr>Plan &amp; Track</vt:lpstr>
      <vt:lpstr>Develop &amp; Test</vt:lpstr>
      <vt:lpstr>Build &amp; Release</vt:lpstr>
      <vt:lpstr>Monitor &amp; Learn</vt:lpstr>
      <vt:lpstr>Monitor &amp; Learn</vt:lpstr>
      <vt:lpstr>Self-Service Enablement: DevTest Labs</vt:lpstr>
      <vt:lpstr>DevSecOps: Security embedded in DevOps</vt:lpstr>
      <vt:lpstr>PowerPoint Presentation</vt:lpstr>
      <vt:lpstr>Role of Security in DevOps aka DevSecOps</vt:lpstr>
      <vt:lpstr>Roles and Responsibilities</vt:lpstr>
      <vt:lpstr>PowerPoint Presentation</vt:lpstr>
      <vt:lpstr>PowerPoint Presentation</vt:lpstr>
      <vt:lpstr>PowerPoint Presentation</vt:lpstr>
      <vt:lpstr>Tip: Must Read Book </vt:lpstr>
      <vt:lpstr>What is DevOps…</vt:lpstr>
      <vt:lpstr>DevOps Journey</vt:lpstr>
      <vt:lpstr>Kickstart Your DevOps Journey With Microsoft Help 5 Step Process and just a few weeks of work</vt:lpstr>
      <vt:lpstr>PowerPoint Presentation</vt:lpstr>
      <vt:lpstr>PowerPoint Presentation</vt:lpstr>
      <vt:lpstr>DevOps Resource Center</vt:lpstr>
      <vt:lpstr>Subscribe to the ”DevOps at Microsoft” YouTube channel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2018-05-12T21:21:21Z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